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3" r:id="rId2"/>
    <p:sldId id="306" r:id="rId3"/>
    <p:sldId id="291" r:id="rId4"/>
    <p:sldId id="287" r:id="rId5"/>
    <p:sldId id="290" r:id="rId6"/>
    <p:sldId id="304" r:id="rId7"/>
    <p:sldId id="289" r:id="rId8"/>
    <p:sldId id="308" r:id="rId9"/>
    <p:sldId id="297" r:id="rId10"/>
    <p:sldId id="303" r:id="rId11"/>
    <p:sldId id="298" r:id="rId12"/>
    <p:sldId id="294" r:id="rId13"/>
    <p:sldId id="288" r:id="rId14"/>
    <p:sldId id="299" r:id="rId15"/>
    <p:sldId id="293" r:id="rId16"/>
    <p:sldId id="296" r:id="rId17"/>
    <p:sldId id="295" r:id="rId18"/>
    <p:sldId id="305" r:id="rId19"/>
    <p:sldId id="300" r:id="rId20"/>
    <p:sldId id="302" r:id="rId21"/>
    <p:sldId id="301" r:id="rId22"/>
    <p:sldId id="309" r:id="rId23"/>
    <p:sldId id="31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хом  Андреевич Кодыненко" initials="ПАК" lastIdx="2" clrIdx="0">
    <p:extLst>
      <p:ext uri="{19B8F6BF-5375-455C-9EA6-DF929625EA0E}">
        <p15:presenceInfo xmlns="" xmlns:p15="http://schemas.microsoft.com/office/powerpoint/2012/main" userId="Пахом  Андреевич Кодыненко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94631-34EE-4B66-9DC4-95CE694AB1CB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C0A6D-7CC9-4B52-8C12-DE1A4549F4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89EF-21CD-48CA-B464-BC36D96CDF9C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65EDD-73EE-467B-97AA-43A7BCA0A7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6A048D7-52D1-F55C-95DE-9D562D0F2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BEB835-4A14-D4D3-ACD3-97A9076ED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836712"/>
            <a:ext cx="5701732" cy="93610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Constantia" panose="02030602050306030303" pitchFamily="18" charset="0"/>
              </a:rPr>
              <a:t>Казачья кухня</a:t>
            </a:r>
          </a:p>
        </p:txBody>
      </p:sp>
      <p:pic>
        <p:nvPicPr>
          <p:cNvPr id="8" name="Picture 2" descr="Фон для презентации казаки - 62 фото">
            <a:extLst>
              <a:ext uri="{FF2B5EF4-FFF2-40B4-BE49-F238E27FC236}">
                <a16:creationId xmlns="" xmlns:a16="http://schemas.microsoft.com/office/drawing/2014/main" id="{04A5A1A2-E539-EE94-AD73-F9457788F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053"/>
          <a:stretch/>
        </p:blipFill>
        <p:spPr bwMode="auto">
          <a:xfrm>
            <a:off x="2123728" y="1772816"/>
            <a:ext cx="4359137" cy="2976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725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03" y="292423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Казаки ели «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кокурки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» (изделия из пшеничной муки), иногда с запеченным в них яйцом.</a:t>
            </a:r>
          </a:p>
        </p:txBody>
      </p:sp>
      <p:pic>
        <p:nvPicPr>
          <p:cNvPr id="6" name="Содержимое 3" descr="https://alexsolor.ru/wp-content/uploads/2016/04/IMG_0665_.jpg">
            <a:extLst>
              <a:ext uri="{FF2B5EF4-FFF2-40B4-BE49-F238E27FC236}">
                <a16:creationId xmlns="" xmlns:a16="http://schemas.microsoft.com/office/drawing/2014/main" id="{04146BEC-B2B0-2EB7-C3AF-402F8A4C4C2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090" y="1727846"/>
            <a:ext cx="4911070" cy="305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27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Рыбный пирог «как хлеб-соль выносили при встрече гостей или возвращавшихся казаков»</a:t>
            </a:r>
          </a:p>
        </p:txBody>
      </p:sp>
      <p:pic>
        <p:nvPicPr>
          <p:cNvPr id="13" name="Объект 12" descr="https://pirogomania.com.ua/wp-content/uploads/2019/06/pirog_s_ryboi_big.png">
            <a:extLst>
              <a:ext uri="{FF2B5EF4-FFF2-40B4-BE49-F238E27FC236}">
                <a16:creationId xmlns="" xmlns:a16="http://schemas.microsoft.com/office/drawing/2014/main" id="{A66D8616-EA1D-4D5F-C657-9F415BE2199E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677731"/>
            <a:ext cx="4992771" cy="3383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484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В низовых станицах было  больше контактов с кочевниками, меньше коров и больше верблюдов. Там казаки употребляли в пищу «шубат» (верблюжье молоко), «кумыс» (лошадиное молоко) и «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кузю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» (кумыс с крупой). </a:t>
            </a:r>
          </a:p>
        </p:txBody>
      </p:sp>
      <p:pic>
        <p:nvPicPr>
          <p:cNvPr id="6" name="Содержимое 4" descr="https://cache3.youla.io/files/images/720_720_out/5d/67/5d6791d5d677505a28651543.jpg">
            <a:extLst>
              <a:ext uri="{FF2B5EF4-FFF2-40B4-BE49-F238E27FC236}">
                <a16:creationId xmlns="" xmlns:a16="http://schemas.microsoft.com/office/drawing/2014/main" id="{36BC633C-757C-FAB8-122C-94C4518CD6FB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l="6332" r="5889"/>
          <a:stretch/>
        </p:blipFill>
        <p:spPr>
          <a:xfrm>
            <a:off x="1115616" y="2348880"/>
            <a:ext cx="2304255" cy="39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5" descr="https://mrhvost.com/wp-content/uploads/b/c/e/bcea7f0cc2ddc145b7a930b004db68ad.jpg">
            <a:extLst>
              <a:ext uri="{FF2B5EF4-FFF2-40B4-BE49-F238E27FC236}">
                <a16:creationId xmlns="" xmlns:a16="http://schemas.microsoft.com/office/drawing/2014/main" id="{EAB97F0B-8A36-1F29-FF6C-E49DF25AF691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18615" y="2769362"/>
            <a:ext cx="4038600" cy="2741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Верблюд двугорбый">
            <a:extLst>
              <a:ext uri="{FF2B5EF4-FFF2-40B4-BE49-F238E27FC236}">
                <a16:creationId xmlns="" xmlns:a16="http://schemas.microsoft.com/office/drawing/2014/main" id="{E6EA6764-2EA9-8FC3-136E-0698F2B2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02" y="2420888"/>
            <a:ext cx="1977380" cy="1318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467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Кисломолочные продукты составляли значительную часть рациона питания казаков.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70F8E7-9425-1EF4-2F7F-6D2CE4062A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solidFill>
                <a:srgbClr val="00B050"/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  <a:latin typeface="Constantia" panose="02030602050306030303" pitchFamily="18" charset="0"/>
              </a:rPr>
              <a:t>      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F4DEF6-6C79-9AF9-7BC3-904264372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3701" y="1417638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Рисунок 5" descr="https://fort.crimea.com/catering/uploads/fotos/19deb2bc-28dd-11eb-bb82-00155d00fb0d_1.jpg">
            <a:extLst>
              <a:ext uri="{FF2B5EF4-FFF2-40B4-BE49-F238E27FC236}">
                <a16:creationId xmlns="" xmlns:a16="http://schemas.microsoft.com/office/drawing/2014/main" id="{50084873-9E84-778E-A38E-CD8509C9BB0E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473" y="2620657"/>
            <a:ext cx="3520819" cy="265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lastday.club/wp-content/uploads/2016/08/Menyu-vyzhivalshhika-Eremsek.-Osobyj-tatarskij-tvorog-Last-Day-Club-696x418.jpg">
            <a:extLst>
              <a:ext uri="{FF2B5EF4-FFF2-40B4-BE49-F238E27FC236}">
                <a16:creationId xmlns="" xmlns:a16="http://schemas.microsoft.com/office/drawing/2014/main" id="{73CD68D6-791B-9C67-F0E9-C0D34E67CC1A}"/>
              </a:ext>
            </a:extLst>
          </p:cNvPr>
          <p:cNvPicPr/>
          <p:nvPr/>
        </p:nvPicPr>
        <p:blipFill>
          <a:blip r:embed="rId4" cstate="print"/>
          <a:srcRect l="15805" t="-2153" r="13218"/>
          <a:stretch>
            <a:fillRect/>
          </a:stretch>
        </p:blipFill>
        <p:spPr bwMode="auto">
          <a:xfrm>
            <a:off x="4586802" y="3678237"/>
            <a:ext cx="3360964" cy="290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2FB2514B-97F6-FAB7-C270-7AC798B6534B}"/>
              </a:ext>
            </a:extLst>
          </p:cNvPr>
          <p:cNvSpPr/>
          <p:nvPr/>
        </p:nvSpPr>
        <p:spPr>
          <a:xfrm>
            <a:off x="755576" y="1916832"/>
            <a:ext cx="2016224" cy="5212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Каймак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C97188C7-04AC-4449-A5CD-13F701EE43D6}"/>
              </a:ext>
            </a:extLst>
          </p:cNvPr>
          <p:cNvSpPr/>
          <p:nvPr/>
        </p:nvSpPr>
        <p:spPr>
          <a:xfrm>
            <a:off x="5292080" y="3068960"/>
            <a:ext cx="1800200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Эремчек</a:t>
            </a:r>
          </a:p>
        </p:txBody>
      </p:sp>
    </p:spTree>
    <p:extLst>
      <p:ext uri="{BB962C8B-B14F-4D97-AF65-F5344CB8AC3E}">
        <p14:creationId xmlns="" xmlns:p14="http://schemas.microsoft.com/office/powerpoint/2010/main" val="135452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-4439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Жидкую кашу из муки и молока называли </a:t>
            </a:r>
            <a:b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«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баламык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» или «саламата» </a:t>
            </a:r>
          </a:p>
        </p:txBody>
      </p:sp>
      <p:pic>
        <p:nvPicPr>
          <p:cNvPr id="10" name="Содержимое 3" descr="https://static.tildacdn.com/tild3438-3638-4834-b037-373439613332/photo.jpg">
            <a:extLst>
              <a:ext uri="{FF2B5EF4-FFF2-40B4-BE49-F238E27FC236}">
                <a16:creationId xmlns="" xmlns:a16="http://schemas.microsoft.com/office/drawing/2014/main" id="{4632AE82-9071-5DAC-1D9A-78EC2C4C5B7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132856"/>
            <a:ext cx="4608512" cy="31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683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Готовившаяся в домашних условиях лапша у казаков называлась «салма».</a:t>
            </a:r>
          </a:p>
        </p:txBody>
      </p:sp>
      <p:pic>
        <p:nvPicPr>
          <p:cNvPr id="13314" name="Picture 2" descr="Салма в бульоне">
            <a:extLst>
              <a:ext uri="{FF2B5EF4-FFF2-40B4-BE49-F238E27FC236}">
                <a16:creationId xmlns="" xmlns:a16="http://schemas.microsoft.com/office/drawing/2014/main" id="{2022DE4B-EBBC-EC86-6F22-3751F6B8599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58985"/>
            <a:ext cx="40386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847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Похлебку из потрохов называли «ушное».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8C8591EC-DAC4-8F16-FC0F-24F2A85956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3528" y="1692276"/>
            <a:ext cx="5580090" cy="3536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663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9242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Для обозначения супа (в том числе ухи) казаки использовали слово «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щерба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». </a:t>
            </a:r>
          </a:p>
        </p:txBody>
      </p:sp>
      <p:pic>
        <p:nvPicPr>
          <p:cNvPr id="6" name="Содержимое 5" descr="https://thumbs.dreamstime.com/b/%D1%80%D1%83%D1%81%D1%81%D0%BA%D0%B8%D0%B9-%D0%BA%D0%B0%D0%B7%D0%B0%D1%86%D0%BA%D0%B8%D0%B9-%D1%81%D1%83%D0%BF-%D1%80%D1%8B%D0%B1-59159035.jpg">
            <a:extLst>
              <a:ext uri="{FF2B5EF4-FFF2-40B4-BE49-F238E27FC236}">
                <a16:creationId xmlns="" xmlns:a16="http://schemas.microsoft.com/office/drawing/2014/main" id="{F34698F7-D25B-65AB-E35D-89CF4CB03E57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988840"/>
            <a:ext cx="4752528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522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onstantia" pitchFamily="18" charset="0"/>
              </a:rPr>
              <a:t>Блюда из овощей и фруктов отличались большим разнообразием. Самым популярным овощным блюдом у уральских казаков были щи из мяса, капусты, картофеля и крупы. Морковник, тыквенник, тушеная капуста, жареный картофель входили в ежедневный рацион. </a:t>
            </a:r>
            <a:endParaRPr lang="ru-RU" sz="2400" b="1" dirty="0">
              <a:solidFill>
                <a:srgbClr val="0070C0"/>
              </a:solidFill>
              <a:latin typeface="Constantia" pitchFamily="18" charset="0"/>
            </a:endParaRPr>
          </a:p>
        </p:txBody>
      </p:sp>
      <p:pic>
        <p:nvPicPr>
          <p:cNvPr id="6" name="Содержимое 5" descr="Как приготовить щи: рецепты, проверенные временем - Лайфхакер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496"/>
            <a:ext cx="392909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Тыквенный суп с имбирем и кокосовым молоком, пошаговый рецепт с фото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57628"/>
            <a:ext cx="4252914" cy="251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027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Умение казаков быстро приготовить икру удивляло многих. </a:t>
            </a:r>
            <a:b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«Красной икрой», ввиду отсутствия в войске лососевых рыб, казаки называли икру щуки, сазана или жереха </a:t>
            </a:r>
          </a:p>
        </p:txBody>
      </p:sp>
      <p:pic>
        <p:nvPicPr>
          <p:cNvPr id="3" name="Содержимое 4" descr="https://khersonci.com.ua/images/NEWS/04.2021/faf0688b4d3bd11eab03de2d85382630.jpg">
            <a:extLst>
              <a:ext uri="{FF2B5EF4-FFF2-40B4-BE49-F238E27FC236}">
                <a16:creationId xmlns="" xmlns:a16="http://schemas.microsoft.com/office/drawing/2014/main" id="{2ADDAA8C-4DE5-E11B-64FD-055BA07C5620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84798"/>
            <a:ext cx="3020144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0" descr="https://activefisher.net/wp-content/uploads/d/d/3/dd3d41a46db7affb08d06903e0fff580.jpg">
            <a:extLst>
              <a:ext uri="{FF2B5EF4-FFF2-40B4-BE49-F238E27FC236}">
                <a16:creationId xmlns="" xmlns:a16="http://schemas.microsoft.com/office/drawing/2014/main" id="{8A8C9F9E-C5F6-3C79-2DD4-4036EBD0B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4050" r="6818" b="23277"/>
          <a:stretch>
            <a:fillRect/>
          </a:stretch>
        </p:blipFill>
        <p:spPr bwMode="auto">
          <a:xfrm>
            <a:off x="6121191" y="1625104"/>
            <a:ext cx="2556740" cy="1122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https://main-cdn.sbermegamarket.ru/big2/hlr-system/265/583/964/102/211/29/100029564748b0.jpg">
            <a:extLst>
              <a:ext uri="{FF2B5EF4-FFF2-40B4-BE49-F238E27FC236}">
                <a16:creationId xmlns="" xmlns:a16="http://schemas.microsoft.com/office/drawing/2014/main" id="{58BE3B33-A2DC-EF37-329B-92A25381DC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print"/>
          <a:srcRect t="22260" r="2941" b="8823"/>
          <a:stretch/>
        </p:blipFill>
        <p:spPr bwMode="auto">
          <a:xfrm>
            <a:off x="5749479" y="2636912"/>
            <a:ext cx="3308052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Содержимое 5" descr="https://centr-prichal.ru/wp-content/uploads/81.jpg">
            <a:extLst>
              <a:ext uri="{FF2B5EF4-FFF2-40B4-BE49-F238E27FC236}">
                <a16:creationId xmlns="" xmlns:a16="http://schemas.microsoft.com/office/drawing/2014/main" id="{BBEDA0FC-CBEA-0C9F-F130-215E06EE254A}"/>
              </a:ext>
            </a:extLst>
          </p:cNvPr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995950"/>
            <a:ext cx="3456384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https://tepid.ru/wp-content/uploads/2022/09/asp-fish-2.jpg">
            <a:extLst>
              <a:ext uri="{FF2B5EF4-FFF2-40B4-BE49-F238E27FC236}">
                <a16:creationId xmlns="" xmlns:a16="http://schemas.microsoft.com/office/drawing/2014/main" id="{04CADF9E-8921-9C15-E44F-BE5E176794F9}"/>
              </a:ext>
            </a:extLst>
          </p:cNvPr>
          <p:cNvPicPr/>
          <p:nvPr/>
        </p:nvPicPr>
        <p:blipFill>
          <a:blip r:embed="rId7" cstate="print"/>
          <a:srcRect t="12622" r="1285" b="15851"/>
          <a:stretch>
            <a:fillRect/>
          </a:stretch>
        </p:blipFill>
        <p:spPr bwMode="auto">
          <a:xfrm>
            <a:off x="3491880" y="5585734"/>
            <a:ext cx="2518830" cy="823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9096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625070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700" b="1" dirty="0">
                <a:solidFill>
                  <a:srgbClr val="0070C0"/>
                </a:solidFill>
                <a:latin typeface="Constantia" panose="02030602050306030303" pitchFamily="18" charset="0"/>
              </a:rPr>
              <a:t>В кухне уральцев просматривается влияние поморского севера, русского юга и тюркского востока. Варила хозяйка, .когда лов разрешался, черную рыбу, а не то баранов резали, ели каймак, а как посты все соблюдались во всей строгости, так и</a:t>
            </a:r>
            <a:br>
              <a:rPr lang="ru-RU" sz="2700" b="1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2700" b="1" dirty="0">
                <a:solidFill>
                  <a:srgbClr val="0070C0"/>
                </a:solidFill>
                <a:latin typeface="Constantia" panose="02030602050306030303" pitchFamily="18" charset="0"/>
              </a:rPr>
              <a:t>приходилось в году месяцев шесть хлебать постную кашицу да пустые щи» </a:t>
            </a:r>
            <a:br>
              <a:rPr lang="ru-RU" sz="2700" b="1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endParaRPr lang="ru-RU" sz="2700" b="1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27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Как и на Юге России, «узваром» («взваром») называли компот</a:t>
            </a:r>
          </a:p>
        </p:txBody>
      </p:sp>
      <p:pic>
        <p:nvPicPr>
          <p:cNvPr id="3" name="Содержимое 3" descr="https://womanel.com/wp-content/uploads/2020/01/1-2.jpg">
            <a:extLst>
              <a:ext uri="{FF2B5EF4-FFF2-40B4-BE49-F238E27FC236}">
                <a16:creationId xmlns="" xmlns:a16="http://schemas.microsoft.com/office/drawing/2014/main" id="{56FE0CFE-F2BD-F6BC-DF48-FA6B2824DE6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92276"/>
            <a:ext cx="5338936" cy="351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234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913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На десерт подавали арбузную патоку (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бекмес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), вяленые дольки дыни (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вялушки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).</a:t>
            </a:r>
          </a:p>
        </p:txBody>
      </p:sp>
      <p:pic>
        <p:nvPicPr>
          <p:cNvPr id="3" name="Содержимое 3" descr="https://img1.russianfood.com/dycontent/images_upl/537/big_536236.jpg">
            <a:extLst>
              <a:ext uri="{FF2B5EF4-FFF2-40B4-BE49-F238E27FC236}">
                <a16:creationId xmlns="" xmlns:a16="http://schemas.microsoft.com/office/drawing/2014/main" id="{9D1B2AD6-EA68-4C5F-7F1B-8815F89FEEC1}"/>
              </a:ext>
            </a:extLst>
          </p:cNvPr>
          <p:cNvPicPr>
            <a:picLocks/>
          </p:cNvPicPr>
          <p:nvPr/>
        </p:nvPicPr>
        <p:blipFill>
          <a:blip r:embed="rId3" cstate="print"/>
          <a:srcRect r="-35" b="5460"/>
          <a:stretch>
            <a:fillRect/>
          </a:stretch>
        </p:blipFill>
        <p:spPr bwMode="auto">
          <a:xfrm>
            <a:off x="27241" y="2363436"/>
            <a:ext cx="4040188" cy="2547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7" descr="https://adfarm.ru/wp-content/uploads/a/8/d/a8d24370b5b19f2aec26cc7869a82f02.jpeg">
            <a:extLst>
              <a:ext uri="{FF2B5EF4-FFF2-40B4-BE49-F238E27FC236}">
                <a16:creationId xmlns="" xmlns:a16="http://schemas.microsoft.com/office/drawing/2014/main" id="{97820FFA-04A2-7004-4C4A-65E4DA0CAD2D}"/>
              </a:ext>
            </a:extLst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1332" y="3637134"/>
            <a:ext cx="4041775" cy="268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9E0886F1-42AF-F888-3CF1-82E4F55B49B0}"/>
              </a:ext>
            </a:extLst>
          </p:cNvPr>
          <p:cNvSpPr/>
          <p:nvPr/>
        </p:nvSpPr>
        <p:spPr>
          <a:xfrm>
            <a:off x="827584" y="1692276"/>
            <a:ext cx="1632139" cy="4945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1" dirty="0" err="1">
                <a:solidFill>
                  <a:srgbClr val="00B050"/>
                </a:solidFill>
                <a:latin typeface="Constantia" panose="02030602050306030303" pitchFamily="18" charset="0"/>
              </a:rPr>
              <a:t>Бекмес</a:t>
            </a:r>
            <a:endParaRPr lang="ru-RU" sz="1800" b="1" dirty="0">
              <a:solidFill>
                <a:srgbClr val="00B050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50C7026D-683E-0227-9B72-B0DE9DF6D5EC}"/>
              </a:ext>
            </a:extLst>
          </p:cNvPr>
          <p:cNvSpPr/>
          <p:nvPr/>
        </p:nvSpPr>
        <p:spPr>
          <a:xfrm>
            <a:off x="5580112" y="2996952"/>
            <a:ext cx="1944216" cy="5136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B050"/>
                </a:solidFill>
                <a:latin typeface="Constantia" panose="02030602050306030303" pitchFamily="18" charset="0"/>
              </a:rPr>
              <a:t>Вялушки</a:t>
            </a:r>
          </a:p>
        </p:txBody>
      </p:sp>
    </p:spTree>
    <p:extLst>
      <p:ext uri="{BB962C8B-B14F-4D97-AF65-F5344CB8AC3E}">
        <p14:creationId xmlns="" xmlns:p14="http://schemas.microsoft.com/office/powerpoint/2010/main" val="10922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70F8E7-9425-1EF4-2F7F-6D2CE4062A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F4DEF6-6C79-9AF9-7BC3-904264372D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27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70F8E7-9425-1EF4-2F7F-6D2CE4062A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F4DEF6-6C79-9AF9-7BC3-904264372D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27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8878" y="0"/>
            <a:ext cx="9144000" cy="6849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Constantia" panose="02030602050306030303" pitchFamily="18" charset="0"/>
              </a:rPr>
              <a:t>Казачья кухня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F4DEF6-6C79-9AF9-7BC3-904264372D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B050"/>
                </a:solidFill>
                <a:latin typeface="Constantia" panose="02030602050306030303" pitchFamily="18" charset="0"/>
              </a:rPr>
              <a:t>Отличительной особенностью кухни была стерильная чистота. </a:t>
            </a:r>
          </a:p>
          <a:p>
            <a:pPr marL="0" indent="0" algn="ctr">
              <a:buNone/>
            </a:pPr>
            <a:r>
              <a:rPr lang="ru-RU" sz="1400" b="1" dirty="0">
                <a:solidFill>
                  <a:srgbClr val="00B050"/>
                </a:solidFill>
                <a:latin typeface="Constantia" panose="02030602050306030303" pitchFamily="18" charset="0"/>
              </a:rPr>
              <a:t>Печь подбеливали после каждой стряпни.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F738889B-6BBA-C27D-CB48-E932211E8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" t="12145" r="60518" b="50070"/>
          <a:stretch/>
        </p:blipFill>
        <p:spPr bwMode="auto">
          <a:xfrm>
            <a:off x="611560" y="2276872"/>
            <a:ext cx="3417473" cy="2583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F0B25053-2ECA-652C-2971-A5DA9D737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5" t="57403" r="59788" b="4827"/>
          <a:stretch/>
        </p:blipFill>
        <p:spPr bwMode="auto">
          <a:xfrm>
            <a:off x="4648200" y="3548714"/>
            <a:ext cx="3629584" cy="25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584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5D5172-8030-4E15-1A46-D4F020FE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A804CE5-C7EE-88A0-6F88-93652E67A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34884D04-5DFB-7E2D-2631-4ED6365DD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0814B75-84B1-5063-E02A-9290DC55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3" y="1568880"/>
            <a:ext cx="4176464" cy="256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77CA266-608C-59F0-790A-B0602487E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597" y="3799635"/>
            <a:ext cx="4041998" cy="26946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FB54A0-5567-F8C8-2241-AA9F8A8BDEEA}"/>
              </a:ext>
            </a:extLst>
          </p:cNvPr>
          <p:cNvSpPr txBox="1"/>
          <p:nvPr/>
        </p:nvSpPr>
        <p:spPr>
          <a:xfrm>
            <a:off x="395536" y="270172"/>
            <a:ext cx="79928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onstantia" panose="02030602050306030303" pitchFamily="18" charset="0"/>
              </a:rPr>
              <a:t>Основой питания казаков были продукты земледелия, животноводства, рыболовства, овощеводства и садоводства.</a:t>
            </a:r>
          </a:p>
        </p:txBody>
      </p:sp>
    </p:spTree>
    <p:extLst>
      <p:ext uri="{BB962C8B-B14F-4D97-AF65-F5344CB8AC3E}">
        <p14:creationId xmlns="" xmlns:p14="http://schemas.microsoft.com/office/powerpoint/2010/main" val="9983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-23688" y="-8137"/>
            <a:ext cx="9167688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В среде казачества была распространена растительная пища, особенно терновник («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торн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»). паслен («</a:t>
            </a:r>
            <a:r>
              <a:rPr lang="ru-RU" sz="2400" b="1" dirty="0" err="1">
                <a:solidFill>
                  <a:srgbClr val="0070C0"/>
                </a:solidFill>
                <a:latin typeface="Constantia" panose="02030602050306030303" pitchFamily="18" charset="0"/>
              </a:rPr>
              <a:t>вороняжка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») и другие ягоды.</a:t>
            </a:r>
          </a:p>
        </p:txBody>
      </p:sp>
      <p:pic>
        <p:nvPicPr>
          <p:cNvPr id="8" name="Содержимое 4" descr="https://img.7dach.ru/uploads/images/07/83/36/2015/06/27/1fff33.jpg">
            <a:extLst>
              <a:ext uri="{FF2B5EF4-FFF2-40B4-BE49-F238E27FC236}">
                <a16:creationId xmlns="" xmlns:a16="http://schemas.microsoft.com/office/drawing/2014/main" id="{FADD048C-73AA-FD19-5B10-771578AA315D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1" y="2276872"/>
            <a:ext cx="371717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6" descr="https://fb.ru/misc/i/gallery/12260/2306326.jpg">
            <a:extLst>
              <a:ext uri="{FF2B5EF4-FFF2-40B4-BE49-F238E27FC236}">
                <a16:creationId xmlns="" xmlns:a16="http://schemas.microsoft.com/office/drawing/2014/main" id="{9AF31855-0960-40AD-6750-8B56510DFB4D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69627" y="3613219"/>
            <a:ext cx="371717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433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Constantia" panose="02030602050306030303" pitchFamily="18" charset="0"/>
              </a:rPr>
              <a:t>Пастила</a:t>
            </a:r>
          </a:p>
        </p:txBody>
      </p:sp>
      <p:pic>
        <p:nvPicPr>
          <p:cNvPr id="6" name="Содержимое 3" descr="https://womanadvice.ru/sites/default/files/39/articles_main_big/2019-09-27_1946/pastila_iz_slivy_v_domashnih_usloviyah.jpg">
            <a:extLst>
              <a:ext uri="{FF2B5EF4-FFF2-40B4-BE49-F238E27FC236}">
                <a16:creationId xmlns="" xmlns:a16="http://schemas.microsoft.com/office/drawing/2014/main" id="{7C266E90-3B79-0F7F-8248-704112504F33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556792"/>
            <a:ext cx="5842992" cy="336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027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70C0"/>
                </a:solidFill>
                <a:latin typeface="Constantia" panose="02030602050306030303" pitchFamily="18" charset="0"/>
              </a:rPr>
              <a:t>Ягоды и травы играли особую роль в походах, когда возникали трудности с приготовлением горячей пищи В такие периоды казаки были неприхотливы и обходились тем, что давала природа.</a:t>
            </a:r>
            <a:br>
              <a:rPr lang="ru-RU" sz="2700" b="1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endParaRPr lang="ru-RU" sz="2700" b="1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70F8E7-9425-1EF4-2F7F-6D2CE4062A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  <a:latin typeface="Constantia" panose="02030602050306030303" pitchFamily="18" charset="0"/>
              </a:rPr>
              <a:t>        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F4DEF6-6C79-9AF9-7BC3-904264372D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>
              <a:solidFill>
                <a:srgbClr val="00B050"/>
              </a:solidFill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B050"/>
              </a:solidFill>
              <a:latin typeface="Constantia" panose="02030602050306030303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s://mir-ogorodik.ru/wp-content/uploads/2021/06/13-Cvetushhaya-lebeda-moshhnyj-allergen.jpg">
            <a:extLst>
              <a:ext uri="{FF2B5EF4-FFF2-40B4-BE49-F238E27FC236}">
                <a16:creationId xmlns="" xmlns:a16="http://schemas.microsoft.com/office/drawing/2014/main" id="{47EE776B-5775-5008-319A-2BEF20877AF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159" y="2355279"/>
            <a:ext cx="3528392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vsegda-pomnim.com/uploads/posts/2022-04/1650532905_22-vsegda-pomnim-com-p-kak-tsvetet-solodka-foto-22.jpg">
            <a:extLst>
              <a:ext uri="{FF2B5EF4-FFF2-40B4-BE49-F238E27FC236}">
                <a16:creationId xmlns="" xmlns:a16="http://schemas.microsoft.com/office/drawing/2014/main" id="{27EA7A14-BCA1-7E5F-2331-78C4A3E7BB3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1296" y="3269689"/>
            <a:ext cx="3672408" cy="331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872120DF-361B-BA1F-64AF-6244C856A309}"/>
              </a:ext>
            </a:extLst>
          </p:cNvPr>
          <p:cNvSpPr/>
          <p:nvPr/>
        </p:nvSpPr>
        <p:spPr>
          <a:xfrm>
            <a:off x="1475656" y="1692276"/>
            <a:ext cx="1584176" cy="5147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Constantia" panose="02030602050306030303" pitchFamily="18" charset="0"/>
              </a:rPr>
              <a:t>Лебеда</a:t>
            </a:r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B9168AFC-C3B3-ACB4-83F1-6D4EC49E66DF}"/>
              </a:ext>
            </a:extLst>
          </p:cNvPr>
          <p:cNvSpPr/>
          <p:nvPr/>
        </p:nvSpPr>
        <p:spPr>
          <a:xfrm>
            <a:off x="5796136" y="2636913"/>
            <a:ext cx="1728192" cy="5283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srgbClr val="00B050"/>
                </a:solidFill>
                <a:latin typeface="Constantia" panose="02030602050306030303" pitchFamily="18" charset="0"/>
              </a:rPr>
              <a:t> Солодка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8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EB6CDD7F-BAF9-1FFF-33B8-31976C3B56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1"/>
            <a:ext cx="9144000" cy="6897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F9129C-7026-4896-C51C-2AA270A9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Уральцы лишь черный хлеб, называли хлебом</a:t>
            </a:r>
          </a:p>
        </p:txBody>
      </p:sp>
      <p:pic>
        <p:nvPicPr>
          <p:cNvPr id="5" name="Содержимое 3" descr="https://hr.izzi.digital/DOS/604/datastore/10/publication/604/pictures/2019/07/04/1562263556_1550148438_HERO-4GettyImages-157511856.jpg?v=1644577479">
            <a:extLst>
              <a:ext uri="{FF2B5EF4-FFF2-40B4-BE49-F238E27FC236}">
                <a16:creationId xmlns="" xmlns:a16="http://schemas.microsoft.com/office/drawing/2014/main" id="{C63D16A3-B27F-1C3D-4D88-B9FD0485A270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196752"/>
            <a:ext cx="8229600" cy="39901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91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Фон казачий для презентации - 75 фото">
            <a:extLst>
              <a:ext uri="{FF2B5EF4-FFF2-40B4-BE49-F238E27FC236}">
                <a16:creationId xmlns="" xmlns:a16="http://schemas.microsoft.com/office/drawing/2014/main" id="{6A9E1700-8558-5705-98B6-0A1AB8C1D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563"/>
          <a:stretch/>
        </p:blipFill>
        <p:spPr bwMode="auto">
          <a:xfrm>
            <a:off x="0" y="0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581444-1592-3ED4-3CD1-1EDC61C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Выпекали также «жамки», «маканцы» и т.п. </a:t>
            </a:r>
            <a:b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Жамки и маканцы были сдобными и сладкими.</a:t>
            </a:r>
            <a:endParaRPr lang="ru-RU" sz="2400" dirty="0"/>
          </a:p>
        </p:txBody>
      </p:sp>
      <p:pic>
        <p:nvPicPr>
          <p:cNvPr id="6" name="Picture 2" descr="Печенье &quot;Медовые жамки&quot; – кулинарный рецепт">
            <a:extLst>
              <a:ext uri="{FF2B5EF4-FFF2-40B4-BE49-F238E27FC236}">
                <a16:creationId xmlns="" xmlns:a16="http://schemas.microsoft.com/office/drawing/2014/main" id="{07BF7DE4-F7A7-4611-FE82-4DB1769BC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160"/>
          <a:stretch/>
        </p:blipFill>
        <p:spPr bwMode="auto">
          <a:xfrm>
            <a:off x="152400" y="2462563"/>
            <a:ext cx="4038600" cy="2911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5" descr="https://easywaylife.ru/wp-content/uploads/2021/08/IMG_20210813_131836-1.jpg">
            <a:extLst>
              <a:ext uri="{FF2B5EF4-FFF2-40B4-BE49-F238E27FC236}">
                <a16:creationId xmlns="" xmlns:a16="http://schemas.microsoft.com/office/drawing/2014/main" id="{9C917A5B-A258-7918-216D-F9D30B7A8FB4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12783" t="2833" r="12990" b="20444"/>
          <a:stretch/>
        </p:blipFill>
        <p:spPr bwMode="auto">
          <a:xfrm>
            <a:off x="4622805" y="3952346"/>
            <a:ext cx="4038600" cy="2160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E92F2107-A15A-9ED6-9660-9E98202572EB}"/>
              </a:ext>
            </a:extLst>
          </p:cNvPr>
          <p:cNvSpPr/>
          <p:nvPr/>
        </p:nvSpPr>
        <p:spPr>
          <a:xfrm>
            <a:off x="5436096" y="3356992"/>
            <a:ext cx="2088231" cy="5295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</a:rPr>
              <a:t>Маканцы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211CEDCC-927D-35B9-BCFE-0791B451F9B4}"/>
              </a:ext>
            </a:extLst>
          </p:cNvPr>
          <p:cNvSpPr/>
          <p:nvPr/>
        </p:nvSpPr>
        <p:spPr>
          <a:xfrm>
            <a:off x="1043608" y="1844824"/>
            <a:ext cx="1706488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0070C0"/>
                </a:solidFill>
                <a:latin typeface="Constantia" panose="02030602050306030303" pitchFamily="18" charset="0"/>
              </a:rPr>
              <a:t>Жамки</a:t>
            </a:r>
          </a:p>
        </p:txBody>
      </p:sp>
    </p:spTree>
    <p:extLst>
      <p:ext uri="{BB962C8B-B14F-4D97-AF65-F5344CB8AC3E}">
        <p14:creationId xmlns="" xmlns:p14="http://schemas.microsoft.com/office/powerpoint/2010/main" val="29520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316</Words>
  <Application>Microsoft Office PowerPoint</Application>
  <PresentationFormat>Экран (4:3)</PresentationFormat>
  <Paragraphs>35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Казачья кухня</vt:lpstr>
      <vt:lpstr> В кухне уральцев просматривается влияние поморского севера, русского юга и тюркского востока. Варила хозяйка, .когда лов разрешался, черную рыбу, а не то баранов резали, ели каймак, а как посты все соблюдались во всей строгости, так и приходилось в году месяцев шесть хлебать постную кашицу да пустые щи»  </vt:lpstr>
      <vt:lpstr>Казачья кухня</vt:lpstr>
      <vt:lpstr>Слайд 4</vt:lpstr>
      <vt:lpstr>В среде казачества была распространена растительная пища, особенно терновник («торн»). паслен («вороняжка») и другие ягоды.</vt:lpstr>
      <vt:lpstr>Пастила</vt:lpstr>
      <vt:lpstr>Ягоды и травы играли особую роль в походах, когда возникали трудности с приготовлением горячей пищи В такие периоды казаки были неприхотливы и обходились тем, что давала природа. </vt:lpstr>
      <vt:lpstr>Уральцы лишь черный хлеб, называли хлебом</vt:lpstr>
      <vt:lpstr>Выпекали также «жамки», «маканцы» и т.п.  Жамки и маканцы были сдобными и сладкими.</vt:lpstr>
      <vt:lpstr>Казаки ели «кокурки» (изделия из пшеничной муки), иногда с запеченным в них яйцом.</vt:lpstr>
      <vt:lpstr>Рыбный пирог «как хлеб-соль выносили при встрече гостей или возвращавшихся казаков»</vt:lpstr>
      <vt:lpstr> В низовых станицах было  больше контактов с кочевниками, меньше коров и больше верблюдов. Там казаки употребляли в пищу «шубат» (верблюжье молоко), «кумыс» (лошадиное молоко) и «кузю» (кумыс с крупой). </vt:lpstr>
      <vt:lpstr>Кисломолочные продукты составляли значительную часть рациона питания казаков.</vt:lpstr>
      <vt:lpstr>Жидкую кашу из муки и молока называли  «баламык» или «саламата» </vt:lpstr>
      <vt:lpstr>Готовившаяся в домашних условиях лапша у казаков называлась «салма».</vt:lpstr>
      <vt:lpstr>Похлебку из потрохов называли «ушное».</vt:lpstr>
      <vt:lpstr>Для обозначения супа (в том числе ухи) казаки использовали слово «щерба». </vt:lpstr>
      <vt:lpstr>Блюда из овощей и фруктов отличались большим разнообразием. Самым популярным овощным блюдом у уральских казаков были щи из мяса, капусты, картофеля и крупы. Морковник, тыквенник, тушеная капуста, жареный картофель входили в ежедневный рацион. </vt:lpstr>
      <vt:lpstr>Умение казаков быстро приготовить икру удивляло многих.  «Красной икрой», ввиду отсутствия в войске лососевых рыб, казаки называли икру щуки, сазана или жереха </vt:lpstr>
      <vt:lpstr>Как и на Юге России, «узваром» («взваром») называли компот</vt:lpstr>
      <vt:lpstr>На десерт подавали арбузную патоку (бекмес), вяленые дольки дыни (вялушки).</vt:lpstr>
      <vt:lpstr>Слайд 22</vt:lpstr>
      <vt:lpstr>Слайд 23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24</cp:revision>
  <dcterms:created xsi:type="dcterms:W3CDTF">2022-11-16T12:44:44Z</dcterms:created>
  <dcterms:modified xsi:type="dcterms:W3CDTF">2022-11-28T11:58:17Z</dcterms:modified>
</cp:coreProperties>
</file>