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830" r:id="rId2"/>
    <p:sldId id="831" r:id="rId3"/>
    <p:sldId id="835" r:id="rId4"/>
    <p:sldId id="837" r:id="rId5"/>
    <p:sldId id="838" r:id="rId6"/>
    <p:sldId id="839" r:id="rId7"/>
    <p:sldId id="309" r:id="rId8"/>
    <p:sldId id="815" r:id="rId9"/>
    <p:sldId id="816" r:id="rId10"/>
    <p:sldId id="313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8T16:19:29.211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</a:t>
          </a:r>
          <a:r>
            <a:rPr lang="ru-RU" sz="1200" b="1" dirty="0" smtClean="0"/>
            <a:t>МБДОУ ДС № 481</a:t>
          </a:r>
          <a:endParaRPr lang="ru-RU" sz="1200" b="1" dirty="0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304D7-6E5D-473F-A09C-61CA892572B6}" type="presOf" srcId="{8380A261-4409-4C6B-8A07-0D64C5422F6D}" destId="{EB789FCB-B92C-4A52-BB06-4A95FA62001B}" srcOrd="1" destOrd="0" presId="urn:microsoft.com/office/officeart/2005/8/layout/pyramid1"/>
    <dgm:cxn modelId="{AF00D5F7-EB66-4534-ADAD-5E411AADA757}" type="presOf" srcId="{CBB2EDB4-08BF-49DB-9282-C363CE23E3D0}" destId="{8064A9E2-4365-4891-A563-4210D9FE6047}" srcOrd="1" destOrd="0" presId="urn:microsoft.com/office/officeart/2005/8/layout/pyramid1"/>
    <dgm:cxn modelId="{E973BE26-0F54-4F21-939E-5F3FDD5A988B}" type="presOf" srcId="{F014B99B-BC0F-4D51-AA35-03139CBC5BDF}" destId="{47753778-DDCD-4F66-8671-0963E55AC1AB}" srcOrd="0" destOrd="0" presId="urn:microsoft.com/office/officeart/2005/8/layout/pyramid1"/>
    <dgm:cxn modelId="{EA86ED42-6A90-4B81-BA1F-805CC769B6E9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04B51F2A-C1FB-4842-98EF-A4DFDDAE3732}" type="presOf" srcId="{CBB2EDB4-08BF-49DB-9282-C363CE23E3D0}" destId="{7099C5AD-A666-455F-9144-31509FAE35FB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CC6C33D5-971E-4B3D-804F-EEEC9E6B2692}" type="presOf" srcId="{F014B99B-BC0F-4D51-AA35-03139CBC5BDF}" destId="{158BBE6D-1C8E-4142-827F-B1B32D20364B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A7159F69-0B3C-4263-9CDF-505883578833}" type="presOf" srcId="{8380A261-4409-4C6B-8A07-0D64C5422F6D}" destId="{3405B94A-B110-4EB0-B99D-680A85764021}" srcOrd="0" destOrd="0" presId="urn:microsoft.com/office/officeart/2005/8/layout/pyramid1"/>
    <dgm:cxn modelId="{776D1F11-FBFF-4672-8524-4A1C1EF57120}" type="presParOf" srcId="{8C222443-D6D5-437E-8A06-7845FF64044F}" destId="{8E592AC7-B094-488F-86DE-8B46AA43A5F7}" srcOrd="0" destOrd="0" presId="urn:microsoft.com/office/officeart/2005/8/layout/pyramid1"/>
    <dgm:cxn modelId="{25A07EA2-F265-4258-B148-CCDC2DCB67CD}" type="presParOf" srcId="{8E592AC7-B094-488F-86DE-8B46AA43A5F7}" destId="{47753778-DDCD-4F66-8671-0963E55AC1AB}" srcOrd="0" destOrd="0" presId="urn:microsoft.com/office/officeart/2005/8/layout/pyramid1"/>
    <dgm:cxn modelId="{89DA8EC3-ECBE-4AAF-8A59-7D29BCFA7530}" type="presParOf" srcId="{8E592AC7-B094-488F-86DE-8B46AA43A5F7}" destId="{158BBE6D-1C8E-4142-827F-B1B32D20364B}" srcOrd="1" destOrd="0" presId="urn:microsoft.com/office/officeart/2005/8/layout/pyramid1"/>
    <dgm:cxn modelId="{2B945DB0-2D4E-4D9C-9D9C-255460EEC0C9}" type="presParOf" srcId="{8C222443-D6D5-437E-8A06-7845FF64044F}" destId="{08609C55-E487-4600-AFD0-8994D3888F22}" srcOrd="1" destOrd="0" presId="urn:microsoft.com/office/officeart/2005/8/layout/pyramid1"/>
    <dgm:cxn modelId="{12D447AB-405F-4178-930D-2DE10C4E4708}" type="presParOf" srcId="{08609C55-E487-4600-AFD0-8994D3888F22}" destId="{7099C5AD-A666-455F-9144-31509FAE35FB}" srcOrd="0" destOrd="0" presId="urn:microsoft.com/office/officeart/2005/8/layout/pyramid1"/>
    <dgm:cxn modelId="{DF4AFE34-8D41-4D80-B04A-87814EA38278}" type="presParOf" srcId="{08609C55-E487-4600-AFD0-8994D3888F22}" destId="{8064A9E2-4365-4891-A563-4210D9FE6047}" srcOrd="1" destOrd="0" presId="urn:microsoft.com/office/officeart/2005/8/layout/pyramid1"/>
    <dgm:cxn modelId="{12439197-1724-45FE-81FA-A7AC17B05C06}" type="presParOf" srcId="{8C222443-D6D5-437E-8A06-7845FF64044F}" destId="{4E66420A-6794-4210-A8DC-A681DFE94B26}" srcOrd="2" destOrd="0" presId="urn:microsoft.com/office/officeart/2005/8/layout/pyramid1"/>
    <dgm:cxn modelId="{CD7DAD8A-DA19-4CF1-A120-4E6D9D2D61BC}" type="presParOf" srcId="{4E66420A-6794-4210-A8DC-A681DFE94B26}" destId="{3405B94A-B110-4EB0-B99D-680A85764021}" srcOrd="0" destOrd="0" presId="urn:microsoft.com/office/officeart/2005/8/layout/pyramid1"/>
    <dgm:cxn modelId="{74B7279C-412A-4FA3-94D3-D27FD47D83B3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</a:t>
          </a:r>
          <a:r>
            <a:rPr lang="ru-RU" sz="1200" b="1" kern="1200" dirty="0" smtClean="0"/>
            <a:t>МБДОУ ДС № 481</a:t>
          </a:r>
          <a:endParaRPr lang="ru-RU" sz="1200" b="1" kern="1200" dirty="0"/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tsad481.ru/berezhlivaya-obrazovatelnaya-organizatsiy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«ДС № 481 г. Челябинска»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Челябинска (для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 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Байрамова Наталья Павловна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сбора и хранения данных достижений профессиональной деятельности педагогов 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«ДС № 481 г. Челябинска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7F9214-65B7-4DA9-8E70-1F7568E6EF8E}"/>
              </a:ext>
            </a:extLst>
          </p:cNvPr>
          <p:cNvSpPr/>
          <p:nvPr/>
        </p:nvSpPr>
        <p:spPr>
          <a:xfrm>
            <a:off x="683568" y="1099765"/>
            <a:ext cx="7501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Ссылка на сайт </a:t>
            </a:r>
            <a:r>
              <a:rPr lang="ru-RU" sz="2000" dirty="0" smtClean="0">
                <a:solidFill>
                  <a:srgbClr val="FF0000"/>
                </a:solidFill>
              </a:rPr>
              <a:t>МБДОУ ДС № 481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(вкладка </a:t>
            </a:r>
            <a:r>
              <a:rPr lang="ru-RU" sz="2000" dirty="0" smtClean="0">
                <a:solidFill>
                  <a:srgbClr val="FF0000"/>
                </a:solidFill>
              </a:rPr>
              <a:t>Бережливое образование)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DB8E0C-BD3E-44F6-8E70-117F0B963AF4}"/>
              </a:ext>
            </a:extLst>
          </p:cNvPr>
          <p:cNvSpPr/>
          <p:nvPr/>
        </p:nvSpPr>
        <p:spPr>
          <a:xfrm>
            <a:off x="1227066" y="1639662"/>
            <a:ext cx="771738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://detsad481.ru/berezhlivaya-obrazovatelnaya-organizatsiya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r="1176" b="8000"/>
          <a:stretch/>
        </p:blipFill>
        <p:spPr>
          <a:xfrm>
            <a:off x="242675" y="2420888"/>
            <a:ext cx="534248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6602" r="6688" b="8000"/>
          <a:stretch/>
        </p:blipFill>
        <p:spPr>
          <a:xfrm>
            <a:off x="3734626" y="3551243"/>
            <a:ext cx="5223068" cy="317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711709"/>
              </p:ext>
            </p:extLst>
          </p:nvPr>
        </p:nvGraphicFramePr>
        <p:xfrm>
          <a:off x="956732" y="879056"/>
          <a:ext cx="7671954" cy="5074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Документ" r:id="rId5" imgW="10214982" imgH="6757331" progId="Word.Document.12">
                  <p:embed/>
                </p:oleObj>
              </mc:Choice>
              <mc:Fallback>
                <p:oleObj name="Документ" r:id="rId5" imgW="10214982" imgH="67573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6732" y="879056"/>
                        <a:ext cx="7671954" cy="5074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55885"/>
              </p:ext>
            </p:extLst>
          </p:nvPr>
        </p:nvGraphicFramePr>
        <p:xfrm>
          <a:off x="483844" y="1603534"/>
          <a:ext cx="1679166" cy="18233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7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73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Сбор подтверждающих документов достижений профессиональной деятельности из различных источников (печатных, электронных)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52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822718" y="1501632"/>
            <a:ext cx="220749" cy="142331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2094485" y="1152667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6578218" y="110424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4396783" y="110469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889166" y="624439"/>
            <a:ext cx="79335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процесса 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Оптимизация процесса сбора и хранения данных достижений профессиональной деятельности педагогов МБДОУ «ДС № 481 г. Челябинска»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98797"/>
              </p:ext>
            </p:extLst>
          </p:nvPr>
        </p:nvGraphicFramePr>
        <p:xfrm>
          <a:off x="2740598" y="1603534"/>
          <a:ext cx="1804804" cy="1920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9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Распечатка подтверждающих документов достижений профессиональной деятельности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73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77158"/>
              </p:ext>
            </p:extLst>
          </p:nvPr>
        </p:nvGraphicFramePr>
        <p:xfrm>
          <a:off x="4889426" y="1603534"/>
          <a:ext cx="1751856" cy="1920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00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Систематизация документов портфолио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496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861178"/>
              </p:ext>
            </p:extLst>
          </p:nvPr>
        </p:nvGraphicFramePr>
        <p:xfrm>
          <a:off x="6985306" y="1643238"/>
          <a:ext cx="1751856" cy="18805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3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Составление папки портфолио на бумажных носителях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365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69036" y="11046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20770" y="11344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766182"/>
              </p:ext>
            </p:extLst>
          </p:nvPr>
        </p:nvGraphicFramePr>
        <p:xfrm>
          <a:off x="483844" y="3789040"/>
          <a:ext cx="8160094" cy="265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240">
                  <a:extLst>
                    <a:ext uri="{9D8B030D-6E8A-4147-A177-3AD203B41FA5}">
                      <a16:colId xmlns:a16="http://schemas.microsoft.com/office/drawing/2014/main" val="4129639082"/>
                    </a:ext>
                  </a:extLst>
                </a:gridCol>
                <a:gridCol w="4261854">
                  <a:extLst>
                    <a:ext uri="{9D8B030D-6E8A-4147-A177-3AD203B41FA5}">
                      <a16:colId xmlns:a16="http://schemas.microsoft.com/office/drawing/2014/main" val="3102652531"/>
                    </a:ext>
                  </a:extLst>
                </a:gridCol>
              </a:tblGrid>
              <a:tr h="2731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059267"/>
                  </a:ext>
                </a:extLst>
              </a:tr>
              <a:tr h="9661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effectLst/>
                        </a:rPr>
                        <a:t> Разрозненность хранения материалов, потеря информации о достижениях профессиональной деятельности педагога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Отсутствие электронной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системы учета достижений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05258"/>
                  </a:ext>
                </a:extLst>
              </a:tr>
              <a:tr h="8636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effectLst/>
                        </a:rPr>
                        <a:t> Неполный пакет документов, хаотичная систематизация материалов, низкое качество педагогического портфолио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Отсутствие стандарта оформления электронного портфолио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944340648"/>
                  </a:ext>
                </a:extLst>
              </a:tr>
              <a:tr h="4643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effectLst/>
                        </a:rPr>
                        <a:t> Скопление бумажных документов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Отсутствие электронного портфолио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3658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47621499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 –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выявлено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924944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 – не выявлено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6732" y="4077072"/>
            <a:ext cx="3865563" cy="2072843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Разрозненность хранения материалов, потеря информации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Неполный пакет документов, хаотичная систематизация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Скопление бумажных документов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398512" y="547238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2051084" y="457584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915816" y="547238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177488" y="2471272"/>
            <a:ext cx="258608" cy="133272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395536" y="1146189"/>
            <a:ext cx="849808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Карта целевого состояния процесса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Оптимизация процесса сбора и хранения данных достижений профессиональной деятельности педагогов МБДОУ «ДС № 481 г. Челябинска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5115"/>
              </p:ext>
            </p:extLst>
          </p:nvPr>
        </p:nvGraphicFramePr>
        <p:xfrm>
          <a:off x="578941" y="2525881"/>
          <a:ext cx="1751856" cy="22382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Сбор подтверждающих документов достижений профессиональной деятельности в электронном формате с использованием возможностей облачного хранилища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043608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92494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274990"/>
              </p:ext>
            </p:extLst>
          </p:nvPr>
        </p:nvGraphicFramePr>
        <p:xfrm>
          <a:off x="2824550" y="2528785"/>
          <a:ext cx="1819458" cy="22353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19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4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5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Составление электронного портфолио по заданному макету с ссылочным оформлением подтверждающих документов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74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644008" y="297525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62200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2267744" y="1958448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:a16="http://schemas.microsoft.com/office/drawing/2014/main" id="{E460C5E6-5047-4C75-8C7B-4DE90D77B07D}"/>
              </a:ext>
            </a:extLst>
          </p:cNvPr>
          <p:cNvSpPr/>
          <p:nvPr/>
        </p:nvSpPr>
        <p:spPr>
          <a:xfrm>
            <a:off x="4283847" y="1968559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CFCEC-6A8A-4879-960C-08B3AEDF6CD5}"/>
              </a:ext>
            </a:extLst>
          </p:cNvPr>
          <p:cNvSpPr txBox="1"/>
          <p:nvPr/>
        </p:nvSpPr>
        <p:spPr>
          <a:xfrm>
            <a:off x="5880700" y="4097744"/>
            <a:ext cx="316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09319"/>
              </p:ext>
            </p:extLst>
          </p:nvPr>
        </p:nvGraphicFramePr>
        <p:xfrm>
          <a:off x="5177488" y="4661520"/>
          <a:ext cx="3750185" cy="16611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600" dirty="0" smtClean="0">
                          <a:effectLst/>
                        </a:rPr>
                        <a:t>Разработка алгоритма оформления и хранения материалов портфолио педагога </a:t>
                      </a:r>
                      <a:endParaRPr lang="ru-RU" alt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smtClean="0">
                          <a:effectLst/>
                        </a:rPr>
                        <a:t>Разработка электронного макета педагогического портфолио</a:t>
                      </a:r>
                      <a:endParaRPr lang="ru-RU" alt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6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853644"/>
              </p:ext>
            </p:extLst>
          </p:nvPr>
        </p:nvGraphicFramePr>
        <p:xfrm>
          <a:off x="361949" y="1484784"/>
          <a:ext cx="8640761" cy="525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Разрозненность хранения материалов, потеря информации о достижениях профессиональной деятельности педагога</a:t>
                      </a: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алгоритма оформления и хранения данных достижений профессиональной деятельности педагогов с использованием возможностей облачного хранилища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воспитатель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Комолкина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М.А.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11.04-18.04.2023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оперативного сбора информации достижений профессиональной деятельности педагогов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Неполный пакет документов, хаотичная систематизация материалов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электронного макета педагогического портфолио с ссылочным оформлением подтверждающих документов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Дорохова Л.З.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Радионова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19.04-26.04.2023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 оформления электронного портфолио педагога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Скопление бумажных документов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электронного макета педагогического портфолио с ссылочным оформлением подтверждающих документов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Дорохова Л.З.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Радионова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19.04-26.04.2023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на электронное оформление педагогического портфолио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35">
                <a:tc gridSpan="2">
                  <a:txBody>
                    <a:bodyPr/>
                    <a:lstStyle/>
                    <a:p>
                      <a:pPr algn="just"/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Апробация процесса </a:t>
                      </a:r>
                      <a:endParaRPr lang="ru-RU" altLang="ru-RU" sz="12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заведующего по УВР Кондратюк Н.Ю.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27.07-22.05.2023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алгоритма оформления и хранения материалов портфолио педагога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35">
                <a:tc gridSpan="2">
                  <a:txBody>
                    <a:bodyPr/>
                    <a:lstStyle/>
                    <a:p>
                      <a:pPr algn="just"/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alt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и оценка достижения целевых показателей проекта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заведующего по УМР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Романова У.С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22.05-30.05.2023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Качественное электронное портфолио педагога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829723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7"/>
            <a:ext cx="8229600" cy="61252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результаты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7</a:t>
            </a:fld>
            <a:endParaRPr lang="ru-RU" altLang="ru-RU"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95001"/>
              </p:ext>
            </p:extLst>
          </p:nvPr>
        </p:nvGraphicFramePr>
        <p:xfrm>
          <a:off x="683570" y="1916831"/>
          <a:ext cx="8136901" cy="3355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9548">
                  <a:extLst>
                    <a:ext uri="{9D8B030D-6E8A-4147-A177-3AD203B41FA5}">
                      <a16:colId xmlns:a16="http://schemas.microsoft.com/office/drawing/2014/main" val="1888116225"/>
                    </a:ext>
                  </a:extLst>
                </a:gridCol>
                <a:gridCol w="1564396">
                  <a:extLst>
                    <a:ext uri="{9D8B030D-6E8A-4147-A177-3AD203B41FA5}">
                      <a16:colId xmlns:a16="http://schemas.microsoft.com/office/drawing/2014/main" val="984392243"/>
                    </a:ext>
                  </a:extLst>
                </a:gridCol>
                <a:gridCol w="1564396">
                  <a:extLst>
                    <a:ext uri="{9D8B030D-6E8A-4147-A177-3AD203B41FA5}">
                      <a16:colId xmlns:a16="http://schemas.microsoft.com/office/drawing/2014/main" val="2815319700"/>
                    </a:ext>
                  </a:extLst>
                </a:gridCol>
                <a:gridCol w="1518561">
                  <a:extLst>
                    <a:ext uri="{9D8B030D-6E8A-4147-A177-3AD203B41FA5}">
                      <a16:colId xmlns:a16="http://schemas.microsoft.com/office/drawing/2014/main" val="3895335382"/>
                    </a:ext>
                  </a:extLst>
                </a:gridCol>
              </a:tblGrid>
              <a:tr h="1411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целевого показателя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Текущее значение показателя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Целевое значение показателя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Фактически достигнутое значение показателя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885179"/>
                  </a:ext>
                </a:extLst>
              </a:tr>
              <a:tr h="806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70510" algn="l"/>
                        </a:tabLst>
                      </a:pPr>
                      <a:r>
                        <a:rPr lang="ru-RU" sz="1800" dirty="0">
                          <a:effectLst/>
                        </a:rPr>
                        <a:t>Алгоритм оформления и хранения материалов портфолио педагога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отсутствие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40685"/>
                  </a:ext>
                </a:extLst>
              </a:tr>
              <a:tr h="806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70510" algn="l"/>
                        </a:tabLst>
                      </a:pPr>
                      <a:r>
                        <a:rPr lang="ru-RU" sz="1800" kern="1600" dirty="0">
                          <a:effectLst/>
                        </a:rPr>
                        <a:t>Доля педагогов имеющих качественное электронное портфолио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70510" algn="l"/>
                        </a:tabLst>
                      </a:pPr>
                      <a:r>
                        <a:rPr lang="ru-RU" sz="1800" kern="1600" dirty="0">
                          <a:effectLst/>
                        </a:rPr>
                        <a:t>10%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70510" algn="l"/>
                        </a:tabLst>
                      </a:pPr>
                      <a:r>
                        <a:rPr lang="ru-RU" sz="1800" kern="1600" dirty="0">
                          <a:effectLst/>
                        </a:rPr>
                        <a:t>не менее 85%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86%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9079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9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8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gerd_m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908889"/>
              </p:ext>
            </p:extLst>
          </p:nvPr>
        </p:nvGraphicFramePr>
        <p:xfrm>
          <a:off x="5580112" y="1628643"/>
          <a:ext cx="3246255" cy="352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Документ" r:id="rId5" imgW="5940791" imgH="6104724" progId="Word.Document.12">
                  <p:embed/>
                </p:oleObj>
              </mc:Choice>
              <mc:Fallback>
                <p:oleObj name="Документ" r:id="rId5" imgW="5940791" imgH="61047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0112" y="1628643"/>
                        <a:ext cx="3246255" cy="3528391"/>
                      </a:xfrm>
                      <a:prstGeom prst="rect">
                        <a:avLst/>
                      </a:prstGeom>
                      <a:solidFill>
                        <a:srgbClr val="9EE0FE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6605" r="5446" b="9347"/>
          <a:stretch/>
        </p:blipFill>
        <p:spPr>
          <a:xfrm>
            <a:off x="573254" y="2175420"/>
            <a:ext cx="4733976" cy="360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236477" y="1844824"/>
            <a:ext cx="3407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педагогического портфолио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just"/>
            <a:r>
              <a:rPr lang="ru-RU" sz="2000" dirty="0" smtClean="0"/>
              <a:t>1. У </a:t>
            </a:r>
            <a:r>
              <a:rPr lang="ru-RU" sz="2000" dirty="0"/>
              <a:t>администрации и педагогов появилась возможность оперативного сбора информации достижений профессиональной деятельности педагогов для внесения данных в «АИС аттестация» или отчетную </a:t>
            </a:r>
            <a:r>
              <a:rPr lang="ru-RU" sz="2000" dirty="0" smtClean="0"/>
              <a:t>документацию</a:t>
            </a:r>
          </a:p>
          <a:p>
            <a:pPr marL="457200" indent="-457200" algn="just">
              <a:buAutoNum type="arabicPeriod"/>
            </a:pPr>
            <a:endParaRPr lang="ru-RU" sz="2000" dirty="0"/>
          </a:p>
          <a:p>
            <a:pPr algn="just"/>
            <a:r>
              <a:rPr lang="ru-RU" sz="2000" dirty="0" smtClean="0"/>
              <a:t>2. У </a:t>
            </a:r>
            <a:r>
              <a:rPr lang="ru-RU" sz="2000" dirty="0"/>
              <a:t>педагога появилась возможность приложить в полном объеме подтверждающие документы к заявлению в аттестационную комиссию через </a:t>
            </a:r>
            <a:r>
              <a:rPr lang="ru-RU" sz="2000" dirty="0" err="1" smtClean="0"/>
              <a:t>госуслуги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3. У </a:t>
            </a:r>
            <a:r>
              <a:rPr lang="ru-RU" sz="2000" dirty="0"/>
              <a:t>администрации появилась возможность своевременного принятия управленческих решений (н-р, премирования, внесения изменений в персонифицированную программу педагога и т.п.)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81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634</Words>
  <Application>Microsoft Office PowerPoint</Application>
  <PresentationFormat>Экран (4:3)</PresentationFormat>
  <Paragraphs>144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Документ</vt:lpstr>
      <vt:lpstr>think-cell Slide</vt:lpstr>
      <vt:lpstr>Администрация города Челябинска</vt:lpstr>
      <vt:lpstr>Презентация PowerPoint</vt:lpstr>
      <vt:lpstr>Администрация города Челябинска</vt:lpstr>
      <vt:lpstr>Администрация города Челябинска</vt:lpstr>
      <vt:lpstr>Администрация города Челябинска</vt:lpstr>
      <vt:lpstr>Администрация города Челябинска</vt:lpstr>
      <vt:lpstr>Достигнутые результаты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Пользователь Windows</cp:lastModifiedBy>
  <cp:revision>149</cp:revision>
  <cp:lastPrinted>2019-04-25T09:14:46Z</cp:lastPrinted>
  <dcterms:created xsi:type="dcterms:W3CDTF">2018-08-20T14:01:12Z</dcterms:created>
  <dcterms:modified xsi:type="dcterms:W3CDTF">2023-11-08T11:50:48Z</dcterms:modified>
</cp:coreProperties>
</file>