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4"/>
  </p:notesMasterIdLst>
  <p:sldIdLst>
    <p:sldId id="265" r:id="rId2"/>
    <p:sldId id="266" r:id="rId3"/>
  </p:sldIdLst>
  <p:sldSz cx="7556500" cy="10693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5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2"/>
          <p:cNvSpPr txBox="1"/>
          <p:nvPr/>
        </p:nvSpPr>
        <p:spPr>
          <a:xfrm>
            <a:off x="254873" y="2220544"/>
            <a:ext cx="7048370" cy="14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-1" y="1833094"/>
            <a:ext cx="7556501" cy="233731"/>
            <a:chOff x="0" y="0"/>
            <a:chExt cx="13590546" cy="259080"/>
          </a:xfrm>
        </p:grpSpPr>
        <p:sp>
          <p:nvSpPr>
            <p:cNvPr id="1048598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48599" name="TextBox 7"/>
          <p:cNvSpPr txBox="1"/>
          <p:nvPr/>
        </p:nvSpPr>
        <p:spPr>
          <a:xfrm>
            <a:off x="1" y="4413571"/>
            <a:ext cx="421293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ru-RU" sz="1903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по ознакомлению дошкольников с портретной живописью</a:t>
            </a:r>
            <a:endParaRPr lang="en-US" sz="1903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64"/>
              </a:lnSpc>
            </a:pPr>
            <a:endParaRPr lang="en-US" sz="1903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8"/>
          <p:cNvGrpSpPr/>
          <p:nvPr/>
        </p:nvGrpSpPr>
        <p:grpSpPr>
          <a:xfrm>
            <a:off x="466397" y="5494850"/>
            <a:ext cx="3362907" cy="48449"/>
            <a:chOff x="0" y="0"/>
            <a:chExt cx="44076335" cy="635000"/>
          </a:xfrm>
        </p:grpSpPr>
        <p:sp>
          <p:nvSpPr>
            <p:cNvPr id="1048600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</p:sp>
      </p:grpSp>
      <p:sp>
        <p:nvSpPr>
          <p:cNvPr id="1048601" name="Прямоугольник 21"/>
          <p:cNvSpPr/>
          <p:nvPr/>
        </p:nvSpPr>
        <p:spPr>
          <a:xfrm>
            <a:off x="-1" y="2369303"/>
            <a:ext cx="7556501" cy="18828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i="1" dirty="0">
              <a:solidFill>
                <a:srgbClr val="FF0000"/>
              </a:solidFill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4222400" y="2116344"/>
            <a:ext cx="3140834" cy="8540586"/>
            <a:chOff x="0" y="0"/>
            <a:chExt cx="1125604" cy="3060753"/>
          </a:xfrm>
        </p:grpSpPr>
        <p:sp>
          <p:nvSpPr>
            <p:cNvPr id="1048602" name="Freeform 11"/>
            <p:cNvSpPr/>
            <p:nvPr/>
          </p:nvSpPr>
          <p:spPr>
            <a:xfrm>
              <a:off x="0" y="0"/>
              <a:ext cx="1125604" cy="3060753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</p:sp>
        <p:sp>
          <p:nvSpPr>
            <p:cNvPr id="1048603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8604" name="TextBox 15"/>
          <p:cNvSpPr txBox="1"/>
          <p:nvPr/>
        </p:nvSpPr>
        <p:spPr>
          <a:xfrm>
            <a:off x="196851" y="5656309"/>
            <a:ext cx="3813584" cy="310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1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lang="en-US" sz="1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r>
              <a:rPr lang="ru-RU" sz="11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,проблемное поле:</a:t>
            </a:r>
            <a:r>
              <a:rPr lang="en-US" sz="11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Пособие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 может быть использовано для детей  разных возрастов, позволяет учитывать индивидуальные особенности развития ребенка, поможет в игровой, занимательной форме организовать</a:t>
            </a:r>
          </a:p>
          <a:p>
            <a:pPr algn="just"/>
            <a:r>
              <a:rPr lang="ru-RU" sz="1100" dirty="0">
                <a:latin typeface="Arial" pitchFamily="34" charset="0"/>
                <a:cs typeface="Arial" pitchFamily="34" charset="0"/>
              </a:rPr>
              <a:t>образовательную, досуговую деятельность одного ребенка или нескольких детей. </a:t>
            </a:r>
            <a:endParaRPr lang="en-US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100" dirty="0">
                <a:solidFill>
                  <a:srgbClr val="181818"/>
                </a:solidFill>
                <a:latin typeface="Arial" pitchFamily="34" charset="0"/>
                <a:cs typeface="Arial" pitchFamily="34" charset="0"/>
              </a:rPr>
              <a:t>Основными направлениями в современном дошкольном образовании являются развитие детской самостоятельности, инициативы и творчества через различные виды деятельности.</a:t>
            </a: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ru-RU" sz="11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1100" dirty="0">
                <a:solidFill>
                  <a:srgbClr val="181818"/>
                </a:solidFill>
                <a:latin typeface="Arial" pitchFamily="34" charset="0"/>
                <a:cs typeface="Arial" pitchFamily="34" charset="0"/>
              </a:rPr>
              <a:t> Развитие самостоятельности и инициативы воспитанников, познавательных интересов и способностей,  интеллектуальное развитие на основе практических действий, развития  творческого потенциала воспитанников в игровой деятельности.</a:t>
            </a:r>
            <a:endParaRPr lang="ru-RU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5" name="TextBox 16"/>
          <p:cNvSpPr txBox="1"/>
          <p:nvPr/>
        </p:nvSpPr>
        <p:spPr>
          <a:xfrm>
            <a:off x="1755615" y="941617"/>
            <a:ext cx="5584771" cy="41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из фетра» </a:t>
            </a:r>
            <a:endParaRPr lang="ru-RU" sz="2600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6" name="TextBox 17"/>
          <p:cNvSpPr txBox="1"/>
          <p:nvPr/>
        </p:nvSpPr>
        <p:spPr>
          <a:xfrm>
            <a:off x="2114962" y="312484"/>
            <a:ext cx="524827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«Детский сад № 481 города Челябинска»</a:t>
            </a:r>
          </a:p>
          <a:p>
            <a:pPr algn="ctr">
              <a:lnSpc>
                <a:spcPts val="1820"/>
              </a:lnSpc>
            </a:pPr>
            <a:endParaRPr lang="ru-RU" sz="160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20"/>
              </a:lnSpc>
            </a:pPr>
            <a:endParaRPr lang="ru-RU" sz="160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20"/>
              </a:lnSpc>
            </a:pPr>
            <a:endParaRPr lang="ru-RU" sz="1600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20"/>
              </a:lnSpc>
            </a:pPr>
            <a:endParaRPr lang="en-US" sz="1600" dirty="0">
              <a:solidFill>
                <a:srgbClr val="2828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7" name="TextBox 20"/>
          <p:cNvSpPr txBox="1"/>
          <p:nvPr/>
        </p:nvSpPr>
        <p:spPr>
          <a:xfrm>
            <a:off x="4600453" y="10547058"/>
            <a:ext cx="2476500" cy="1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8" name="Овал 20"/>
          <p:cNvSpPr/>
          <p:nvPr/>
        </p:nvSpPr>
        <p:spPr>
          <a:xfrm>
            <a:off x="325315" y="146342"/>
            <a:ext cx="1789648" cy="1689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ЭМБЛЕМА ДОО</a:t>
            </a:r>
          </a:p>
        </p:txBody>
      </p:sp>
      <p:sp>
        <p:nvSpPr>
          <p:cNvPr id="1048609" name="TextBox 18"/>
          <p:cNvSpPr txBox="1"/>
          <p:nvPr/>
        </p:nvSpPr>
        <p:spPr>
          <a:xfrm>
            <a:off x="4311650" y="4403109"/>
            <a:ext cx="2895600" cy="298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Аннотация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Дидактические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игры по портретному жанру помогут ребенку не только узнать о строении лица, но и способствуют развитию умения самостоятельно составлять рассказ о том или ином человеке. В процессе данных игр развитие мышления и речи осуществляется в неразрывной связи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077" y="2298195"/>
            <a:ext cx="1362061" cy="191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10" name="Прямоугольник 23"/>
          <p:cNvSpPr/>
          <p:nvPr/>
        </p:nvSpPr>
        <p:spPr>
          <a:xfrm>
            <a:off x="266569" y="8851140"/>
            <a:ext cx="3762565" cy="1695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97158" name="Picture 2" descr="https://sun9-63.userapi.com/impg/qQ-J1Ir7xOeg_y7CkJ4xXr4WvlCoROtkV_x2Qw/XyogvI53JGI.jpg?size=1600x1600&amp;quality=95&amp;sign=611203076515cfd941fcab63946bafa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15" y="79430"/>
            <a:ext cx="1822871" cy="1822871"/>
          </a:xfrm>
          <a:prstGeom prst="rect">
            <a:avLst/>
          </a:prstGeom>
          <a:noFill/>
        </p:spPr>
      </p:pic>
      <p:pic>
        <p:nvPicPr>
          <p:cNvPr id="20971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319" y="2298194"/>
            <a:ext cx="1397923" cy="190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Picture 4" descr="C:\Users\Ева\Desktop\sostav_portret.docx_imag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574" y="8851140"/>
            <a:ext cx="2579876" cy="167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r="5810" b="44242"/>
          <a:stretch>
            <a:fillRect/>
          </a:stretch>
        </p:blipFill>
        <p:spPr>
          <a:xfrm>
            <a:off x="42063" y="8435962"/>
            <a:ext cx="7514437" cy="2244140"/>
          </a:xfrm>
          <a:prstGeom prst="rect">
            <a:avLst/>
          </a:prstGeom>
        </p:spPr>
      </p:pic>
      <p:sp>
        <p:nvSpPr>
          <p:cNvPr id="1048584" name="TextBox 7"/>
          <p:cNvSpPr txBox="1"/>
          <p:nvPr/>
        </p:nvSpPr>
        <p:spPr>
          <a:xfrm>
            <a:off x="2728735" y="1061795"/>
            <a:ext cx="2087081" cy="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3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91544" y="365447"/>
            <a:ext cx="988180" cy="757605"/>
          </a:xfrm>
          <a:prstGeom prst="rect">
            <a:avLst/>
          </a:prstGeom>
        </p:spPr>
      </p:pic>
      <p:sp>
        <p:nvSpPr>
          <p:cNvPr id="1048585" name="TextBox 17"/>
          <p:cNvSpPr txBox="1"/>
          <p:nvPr/>
        </p:nvSpPr>
        <p:spPr>
          <a:xfrm>
            <a:off x="203906" y="356288"/>
            <a:ext cx="21978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6"/>
              </a:lnSpc>
              <a:spcBef>
                <a:spcPct val="0"/>
              </a:spcBef>
            </a:pPr>
            <a:r>
              <a:rPr lang="ru-RU" sz="1364" u="none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1364" u="none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8"/>
          <p:cNvGrpSpPr/>
          <p:nvPr/>
        </p:nvGrpSpPr>
        <p:grpSpPr>
          <a:xfrm>
            <a:off x="195822" y="8667701"/>
            <a:ext cx="5249885" cy="2197999"/>
            <a:chOff x="0" y="-38100"/>
            <a:chExt cx="6999846" cy="2930666"/>
          </a:xfrm>
        </p:grpSpPr>
        <p:sp>
          <p:nvSpPr>
            <p:cNvPr id="1048586" name="TextBox 19"/>
            <p:cNvSpPr txBox="1"/>
            <p:nvPr/>
          </p:nvSpPr>
          <p:spPr>
            <a:xfrm>
              <a:off x="3546351" y="2655749"/>
              <a:ext cx="3422831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587" name="TextBox 20"/>
            <p:cNvSpPr txBox="1"/>
            <p:nvPr/>
          </p:nvSpPr>
          <p:spPr>
            <a:xfrm>
              <a:off x="0" y="2645102"/>
              <a:ext cx="3268649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588" name="TextBox 21"/>
            <p:cNvSpPr txBox="1"/>
            <p:nvPr/>
          </p:nvSpPr>
          <p:spPr>
            <a:xfrm>
              <a:off x="3" y="-38100"/>
              <a:ext cx="699984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1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</a:t>
              </a:r>
              <a:r>
                <a:rPr lang="en-US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подготовил</a:t>
              </a: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ru-RU" sz="1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742"/>
                </a:lnSpc>
              </a:pP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589" name="TextBox 22"/>
            <p:cNvSpPr txBox="1"/>
            <p:nvPr/>
          </p:nvSpPr>
          <p:spPr>
            <a:xfrm>
              <a:off x="3" y="331959"/>
              <a:ext cx="6999842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9" lvl="1">
                <a:lnSpc>
                  <a:spcPts val="1399"/>
                </a:lnSpc>
              </a:pPr>
              <a:r>
                <a:rPr lang="ru-RU" sz="110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Клевчук</a:t>
              </a: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И. В.</a:t>
              </a:r>
            </a:p>
            <a:p>
              <a:pPr marL="107949" lvl="1">
                <a:lnSpc>
                  <a:spcPts val="1399"/>
                </a:lnSpc>
              </a:pPr>
              <a:r>
                <a:rPr lang="ru-RU" sz="110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Зобнина</a:t>
              </a: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Е.А.</a:t>
              </a:r>
              <a:endPara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399"/>
                </a:lnSpc>
              </a:pPr>
              <a:endPara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8590" name="TextBox 34"/>
          <p:cNvSpPr txBox="1"/>
          <p:nvPr/>
        </p:nvSpPr>
        <p:spPr>
          <a:xfrm>
            <a:off x="5098580" y="6040676"/>
            <a:ext cx="2167217" cy="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526"/>
              </a:lnSpc>
              <a:spcBef>
                <a:spcPct val="0"/>
              </a:spcBef>
            </a:pPr>
            <a:r>
              <a:rPr lang="ru-RU" sz="109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может быть ваш текст</a:t>
            </a:r>
          </a:p>
          <a:p>
            <a:pPr marL="0" lvl="0" indent="0" algn="l">
              <a:lnSpc>
                <a:spcPts val="1526"/>
              </a:lnSpc>
              <a:spcBef>
                <a:spcPct val="0"/>
              </a:spcBef>
            </a:pPr>
            <a:endParaRPr lang="en-US" sz="109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1" name="TextBox 28"/>
          <p:cNvSpPr txBox="1"/>
          <p:nvPr/>
        </p:nvSpPr>
        <p:spPr>
          <a:xfrm>
            <a:off x="280419" y="1612887"/>
            <a:ext cx="2366889" cy="2311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dirty="0">
                <a:latin typeface="Arial" pitchFamily="34" charset="0"/>
                <a:cs typeface="Arial" pitchFamily="34" charset="0"/>
              </a:rPr>
              <a:t>Данное пособие состоит из папки с изображением основы – лица человека, конверта с различными деталями черт лица, картинок – схем с изображением портретов людей.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Данное пособие очень привлекает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дошкольников. Ребенок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 огромным интересом может создавать различные портреты, используя для этого большое количество разных деталей. Это и несколько видов причесок, глаз, носов, аксессуаров и т.д.  </a:t>
            </a:r>
          </a:p>
        </p:txBody>
      </p:sp>
      <p:sp>
        <p:nvSpPr>
          <p:cNvPr id="1048592" name="TextBox 28"/>
          <p:cNvSpPr txBox="1"/>
          <p:nvPr/>
        </p:nvSpPr>
        <p:spPr>
          <a:xfrm>
            <a:off x="5189903" y="7325313"/>
            <a:ext cx="2124493" cy="36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r>
              <a:rPr lang="ru-RU" sz="1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Выделенный красный текст подлежит удалению!</a:t>
            </a:r>
          </a:p>
        </p:txBody>
      </p:sp>
      <p:sp>
        <p:nvSpPr>
          <p:cNvPr id="1048593" name="Прямоугольник 37"/>
          <p:cNvSpPr/>
          <p:nvPr/>
        </p:nvSpPr>
        <p:spPr>
          <a:xfrm>
            <a:off x="5445706" y="8776705"/>
            <a:ext cx="1787160" cy="1551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594" name="Прямоугольник 3"/>
          <p:cNvSpPr/>
          <p:nvPr/>
        </p:nvSpPr>
        <p:spPr>
          <a:xfrm>
            <a:off x="2820765" y="1612888"/>
            <a:ext cx="2032599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917" y="1384300"/>
            <a:ext cx="1920016" cy="26404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5" name="Прямоугольник 2"/>
          <p:cNvSpPr/>
          <p:nvPr/>
        </p:nvSpPr>
        <p:spPr>
          <a:xfrm>
            <a:off x="4853365" y="535866"/>
            <a:ext cx="2582486" cy="322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процессе игры ребенок:</a:t>
            </a:r>
          </a:p>
          <a:p>
            <a:pPr lvl="0" algn="ctr"/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-создает портрет человека (учится отличать признаки мужского и женского лица, а также молодого и пожилого), запоминает расположение частей лица.</a:t>
            </a:r>
          </a:p>
          <a:p>
            <a:pPr marL="171450" lvl="0" indent="-171450" algn="ctr">
              <a:buFontTx/>
              <a:buChar char="-"/>
            </a:pPr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знакомится с понятием мимика, учится передавать различные виды эмоционального состояния (грусть, радость, спокойствие, удивление, злость и т.д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lvl="0" algn="ctr"/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ctr">
              <a:buFontTx/>
              <a:buChar char="-"/>
            </a:pP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96" name="Прямоугольник 4"/>
          <p:cNvSpPr/>
          <p:nvPr/>
        </p:nvSpPr>
        <p:spPr>
          <a:xfrm>
            <a:off x="2693861" y="4538787"/>
            <a:ext cx="2159503" cy="289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Дети могут создавать портреты, используя для этого готовые картинки – схемы. А могут проявить творчество и создать свой собственный портрет. Данное пособие развивает воображение, фантазию, творчество.</a:t>
            </a:r>
          </a:p>
          <a:p>
            <a:pPr lvl="0"/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Данное пособие изготовлено из фетра, что дает дополнительные тактильные ощущения. А также детали из фетра прекрасно крепятся к папке – основе, что помогает 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зафиксировать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собранный портрет.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3364" y="4024729"/>
            <a:ext cx="2538919" cy="42761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268" y="4538787"/>
            <a:ext cx="2544593" cy="241215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61" name="Рисунок 209716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599467" y="8869998"/>
            <a:ext cx="1550399" cy="1446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368</Words>
  <Application>Microsoft Office PowerPoint</Application>
  <PresentationFormat>Произвольный</PresentationFormat>
  <Paragraphs>36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Наталья</dc:creator>
  <cp:lastModifiedBy>Пользователь Windows</cp:lastModifiedBy>
  <cp:revision>3</cp:revision>
  <dcterms:created xsi:type="dcterms:W3CDTF">2006-08-15T12:00:00Z</dcterms:created>
  <dcterms:modified xsi:type="dcterms:W3CDTF">2024-09-30T12:06:37Z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669f411f09534d219a0e9e53f48eeebb</vt:lpwstr>
  </property>
</Properties>
</file>