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</p:sldIdLst>
  <p:sldSz cx="7556500" cy="10693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31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873" y="2220544"/>
            <a:ext cx="7048370" cy="14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4"/>
              </a:lnSpc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" y="1833094"/>
            <a:ext cx="7556501" cy="233731"/>
            <a:chOff x="0" y="0"/>
            <a:chExt cx="13590546" cy="259080"/>
          </a:xfrm>
        </p:grpSpPr>
        <p:sp>
          <p:nvSpPr>
            <p:cNvPr id="4" name="Freeform 4"/>
            <p:cNvSpPr/>
            <p:nvPr/>
          </p:nvSpPr>
          <p:spPr>
            <a:xfrm>
              <a:off x="0" y="10160"/>
              <a:ext cx="13590546" cy="238760"/>
            </a:xfrm>
            <a:custGeom>
              <a:avLst/>
              <a:gdLst/>
              <a:ahLst/>
              <a:cxnLst/>
              <a:rect l="l" t="t" r="r" b="b"/>
              <a:pathLst>
                <a:path w="13590546" h="238760">
                  <a:moveTo>
                    <a:pt x="13471165" y="0"/>
                  </a:moveTo>
                  <a:cubicBezTo>
                    <a:pt x="13411476" y="0"/>
                    <a:pt x="13361946" y="44450"/>
                    <a:pt x="13353056" y="101600"/>
                  </a:cubicBezTo>
                  <a:lnTo>
                    <a:pt x="238760" y="101600"/>
                  </a:lnTo>
                  <a:cubicBezTo>
                    <a:pt x="229870" y="44450"/>
                    <a:pt x="180340" y="0"/>
                    <a:pt x="120650" y="0"/>
                  </a:cubicBezTo>
                  <a:cubicBezTo>
                    <a:pt x="53340" y="0"/>
                    <a:pt x="0" y="53340"/>
                    <a:pt x="0" y="119380"/>
                  </a:cubicBezTo>
                  <a:cubicBezTo>
                    <a:pt x="0" y="185420"/>
                    <a:pt x="53340" y="238760"/>
                    <a:pt x="119380" y="238760"/>
                  </a:cubicBezTo>
                  <a:cubicBezTo>
                    <a:pt x="179070" y="238760"/>
                    <a:pt x="228600" y="194310"/>
                    <a:pt x="237490" y="137160"/>
                  </a:cubicBezTo>
                  <a:lnTo>
                    <a:pt x="13353056" y="137160"/>
                  </a:lnTo>
                  <a:cubicBezTo>
                    <a:pt x="13361946" y="194310"/>
                    <a:pt x="13411476" y="238760"/>
                    <a:pt x="13471165" y="238760"/>
                  </a:cubicBezTo>
                  <a:cubicBezTo>
                    <a:pt x="13537206" y="238760"/>
                    <a:pt x="13590546" y="185420"/>
                    <a:pt x="13590546" y="119380"/>
                  </a:cubicBezTo>
                  <a:cubicBezTo>
                    <a:pt x="13590546" y="53340"/>
                    <a:pt x="13537206" y="0"/>
                    <a:pt x="13471165" y="0"/>
                  </a:cubicBezTo>
                  <a:close/>
                  <a:moveTo>
                    <a:pt x="119380" y="205740"/>
                  </a:moveTo>
                  <a:cubicBezTo>
                    <a:pt x="141947" y="205740"/>
                    <a:pt x="163590" y="196775"/>
                    <a:pt x="179548" y="180818"/>
                  </a:cubicBezTo>
                  <a:cubicBezTo>
                    <a:pt x="195505" y="164860"/>
                    <a:pt x="204470" y="143217"/>
                    <a:pt x="204470" y="120650"/>
                  </a:cubicBezTo>
                  <a:cubicBezTo>
                    <a:pt x="205740" y="166370"/>
                    <a:pt x="166370" y="205740"/>
                    <a:pt x="119380" y="205740"/>
                  </a:cubicBezTo>
                  <a:close/>
                  <a:moveTo>
                    <a:pt x="13471167" y="205740"/>
                  </a:moveTo>
                  <a:cubicBezTo>
                    <a:pt x="13430526" y="205740"/>
                    <a:pt x="13394967" y="176530"/>
                    <a:pt x="13387346" y="137160"/>
                  </a:cubicBezTo>
                  <a:lnTo>
                    <a:pt x="13387346" y="101600"/>
                  </a:lnTo>
                  <a:cubicBezTo>
                    <a:pt x="13394967" y="62230"/>
                    <a:pt x="13430526" y="33020"/>
                    <a:pt x="13471167" y="33020"/>
                  </a:cubicBezTo>
                  <a:cubicBezTo>
                    <a:pt x="13518156" y="33020"/>
                    <a:pt x="13556256" y="71120"/>
                    <a:pt x="13556256" y="118110"/>
                  </a:cubicBezTo>
                  <a:cubicBezTo>
                    <a:pt x="13556256" y="166370"/>
                    <a:pt x="13518156" y="205740"/>
                    <a:pt x="13471167" y="205740"/>
                  </a:cubicBezTo>
                  <a:close/>
                </a:path>
              </a:pathLst>
            </a:custGeom>
            <a:solidFill>
              <a:srgbClr val="157AA8"/>
            </a:solidFill>
          </p:spPr>
          <p:txBody>
            <a:bodyPr/>
            <a:lstStyle/>
            <a:p>
              <a:endParaRPr lang="ru-RU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" y="4413571"/>
            <a:ext cx="4212934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ru-RU" sz="1600" i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</a:t>
            </a:r>
            <a:r>
              <a:rPr lang="ru-RU" sz="1600" i="1" dirty="0" smtClean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по ознакомлению дошкольников с портретной живописью </a:t>
            </a:r>
            <a:endParaRPr lang="ru-RU" sz="1600" i="1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64"/>
              </a:lnSpc>
            </a:pPr>
            <a:r>
              <a:rPr lang="ru-RU" sz="1600" i="1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(обучающие карточки)</a:t>
            </a:r>
            <a:endParaRPr lang="en-US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664"/>
              </a:lnSpc>
            </a:pPr>
            <a:endParaRPr lang="en-US" sz="1903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66397" y="5494850"/>
            <a:ext cx="3362907" cy="48449"/>
            <a:chOff x="0" y="0"/>
            <a:chExt cx="44076335" cy="63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076336" cy="635000"/>
            </a:xfrm>
            <a:custGeom>
              <a:avLst/>
              <a:gdLst/>
              <a:ahLst/>
              <a:cxnLst/>
              <a:rect l="l" t="t" r="r" b="b"/>
              <a:pathLst>
                <a:path w="44076336" h="635000">
                  <a:moveTo>
                    <a:pt x="0" y="0"/>
                  </a:moveTo>
                  <a:lnTo>
                    <a:pt x="44076336" y="0"/>
                  </a:lnTo>
                  <a:lnTo>
                    <a:pt x="44076336" y="635000"/>
                  </a:lnTo>
                  <a:lnTo>
                    <a:pt x="0" y="635000"/>
                  </a:lnTo>
                  <a:close/>
                </a:path>
              </a:pathLst>
            </a:custGeom>
            <a:solidFill>
              <a:srgbClr val="157AA8"/>
            </a:solidFill>
          </p:spPr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9663B38-3FD8-4EA8-BEC6-DF5903CFB5EF}"/>
              </a:ext>
            </a:extLst>
          </p:cNvPr>
          <p:cNvSpPr/>
          <p:nvPr/>
        </p:nvSpPr>
        <p:spPr>
          <a:xfrm>
            <a:off x="-1" y="2369303"/>
            <a:ext cx="7556501" cy="18828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grpSp>
        <p:nvGrpSpPr>
          <p:cNvPr id="10" name="Group 10"/>
          <p:cNvGrpSpPr/>
          <p:nvPr/>
        </p:nvGrpSpPr>
        <p:grpSpPr>
          <a:xfrm>
            <a:off x="4222400" y="2116344"/>
            <a:ext cx="3140834" cy="8540586"/>
            <a:chOff x="0" y="0"/>
            <a:chExt cx="1125604" cy="30607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5604" cy="3060753"/>
            </a:xfrm>
            <a:custGeom>
              <a:avLst/>
              <a:gdLst/>
              <a:ahLst/>
              <a:cxnLst/>
              <a:rect l="l" t="t" r="r" b="b"/>
              <a:pathLst>
                <a:path w="1125604" h="3060753">
                  <a:moveTo>
                    <a:pt x="0" y="0"/>
                  </a:moveTo>
                  <a:lnTo>
                    <a:pt x="1125604" y="0"/>
                  </a:lnTo>
                  <a:lnTo>
                    <a:pt x="1125604" y="3060753"/>
                  </a:lnTo>
                  <a:lnTo>
                    <a:pt x="0" y="3060753"/>
                  </a:lnTo>
                  <a:close/>
                </a:path>
              </a:pathLst>
            </a:custGeom>
            <a:solidFill>
              <a:srgbClr val="157AA8">
                <a:alpha val="74902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36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5561" y="5656309"/>
            <a:ext cx="3574873" cy="3638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en-US" sz="1100" u="none" dirty="0" err="1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</a:t>
            </a: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none" dirty="0" err="1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аудитория</a:t>
            </a: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дети старшего дошкольного возраста 5-7 лет.</a:t>
            </a: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r>
              <a:rPr lang="en-US" sz="1100" u="none" dirty="0" err="1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Проблемное</a:t>
            </a: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u="none" dirty="0" err="1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</a:t>
            </a: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«Найди тень» – одна из самых любимых игр детей дошкольного возраста. Нравиться дидактическая игра и педагогам, поскольку позволяет решать множество образовательных и воспитательных задач. Игра оказывает серьезное влияние на развитие детей именно дошкольного возраста: когда дети играют, они улучшают навыки во всех областях развития. Этот вид активности является основным средством разностороннего развития в детстве. </a:t>
            </a: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ru-RU" sz="1100" i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1526"/>
              </a:lnSpc>
              <a:spcBef>
                <a:spcPct val="0"/>
              </a:spcBef>
            </a:pPr>
            <a:r>
              <a:rPr lang="en-US" sz="1100" u="none" dirty="0" err="1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en-US" sz="1100" u="none" dirty="0">
                <a:solidFill>
                  <a:srgbClr val="53A6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100" u="none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зрительного восприятия детей, внимания, логического мышления, наблюдательности и усидчивости.</a:t>
            </a: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ru-RU" sz="110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ts val="1526"/>
              </a:lnSpc>
              <a:spcBef>
                <a:spcPct val="0"/>
              </a:spcBef>
            </a:pPr>
            <a:endParaRPr lang="en-US" sz="110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55615" y="941617"/>
            <a:ext cx="5584771" cy="6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2"/>
              </a:lnSpc>
            </a:pPr>
            <a:r>
              <a:rPr lang="en-US" sz="2600" dirty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600" dirty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 тень» </a:t>
            </a:r>
          </a:p>
          <a:p>
            <a:pPr algn="ctr"/>
            <a:endParaRPr lang="ru-RU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14963" y="312484"/>
            <a:ext cx="4618880" cy="672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ru-RU" sz="130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</a:t>
            </a:r>
          </a:p>
          <a:p>
            <a:pPr algn="ctr">
              <a:lnSpc>
                <a:spcPts val="1820"/>
              </a:lnSpc>
            </a:pPr>
            <a:r>
              <a:rPr lang="ru-RU" sz="130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учреждение</a:t>
            </a:r>
          </a:p>
          <a:p>
            <a:pPr algn="ctr">
              <a:lnSpc>
                <a:spcPts val="1820"/>
              </a:lnSpc>
            </a:pPr>
            <a:r>
              <a:rPr lang="ru-RU" sz="130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«Детский сад № 481 города Челябинска»</a:t>
            </a:r>
            <a:endParaRPr lang="ru-RU" sz="13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00453" y="10547058"/>
            <a:ext cx="2476500" cy="19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8"/>
              </a:lnSpc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2BE4D73-8DE2-40DE-93B7-F512C4C12CC1}"/>
              </a:ext>
            </a:extLst>
          </p:cNvPr>
          <p:cNvSpPr/>
          <p:nvPr/>
        </p:nvSpPr>
        <p:spPr>
          <a:xfrm>
            <a:off x="325315" y="146342"/>
            <a:ext cx="1789648" cy="168904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ЭМБЛЕМА ДОО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7803C6C9-AEC9-4064-A03B-450B700107BD}"/>
              </a:ext>
            </a:extLst>
          </p:cNvPr>
          <p:cNvSpPr txBox="1"/>
          <p:nvPr/>
        </p:nvSpPr>
        <p:spPr>
          <a:xfrm>
            <a:off x="4600453" y="4403109"/>
            <a:ext cx="2594738" cy="625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65"/>
              </a:lnSpc>
            </a:pPr>
            <a:r>
              <a:rPr lang="en-US" sz="2617" u="none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Аннотация</a:t>
            </a:r>
            <a:r>
              <a:rPr lang="en-US" sz="2617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ts val="2736"/>
              </a:lnSpc>
            </a:pPr>
            <a:r>
              <a:rPr lang="ru-RU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 «Найди тень» – это визуальный эффект, который еще в далекой древности лег в основу одного из видов театрального искусства – театра теней. Именно сейчас этот удивительный мир с особой силой захватывает современных детей таинственностью и отсутствием рассеивающих внимания впечатлений ( красок, рельефа, пейзажа).</a:t>
            </a:r>
          </a:p>
          <a:p>
            <a:pPr algn="just">
              <a:lnSpc>
                <a:spcPts val="2736"/>
              </a:lnSpc>
            </a:pPr>
            <a:r>
              <a:rPr lang="ru-RU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игра не только развивает у детей зрительное восприятие, внимание, мышление, но </a:t>
            </a:r>
            <a:r>
              <a:rPr lang="ru-RU" sz="1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даёт возможность  </a:t>
            </a:r>
            <a:r>
              <a:rPr lang="ru-RU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игровой форме </a:t>
            </a:r>
            <a:r>
              <a:rPr lang="ru-RU" sz="11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запоминать  </a:t>
            </a:r>
            <a:r>
              <a:rPr lang="ru-RU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названия картин.</a:t>
            </a:r>
            <a:endParaRPr lang="en-US" sz="1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051"/>
              </a:lnSpc>
            </a:pPr>
            <a:endParaRPr lang="ru-RU" sz="1400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A053DDA-3094-46F8-AE63-A04A2CABC6F0}"/>
              </a:ext>
            </a:extLst>
          </p:cNvPr>
          <p:cNvSpPr/>
          <p:nvPr/>
        </p:nvSpPr>
        <p:spPr>
          <a:xfrm>
            <a:off x="266569" y="8851140"/>
            <a:ext cx="3762565" cy="1695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65BB4C-F01C-4C31-A0DF-E6A0004E6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8847843"/>
            <a:ext cx="1699215" cy="16992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A295BF-CC34-4F1E-B827-A5A9293F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76" y="2104982"/>
            <a:ext cx="2255716" cy="22557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DD50A2-B76D-46E5-B840-3EA215217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8" y="74772"/>
            <a:ext cx="1818012" cy="18180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810" b="44242"/>
          <a:stretch/>
        </p:blipFill>
        <p:spPr>
          <a:xfrm>
            <a:off x="42063" y="8435962"/>
            <a:ext cx="7514437" cy="2244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28735" y="981602"/>
            <a:ext cx="2087081" cy="36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1544" y="365447"/>
            <a:ext cx="988180" cy="75760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flipV="1">
            <a:off x="323479" y="4491305"/>
            <a:ext cx="2078232" cy="36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26"/>
              </a:lnSpc>
            </a:pPr>
            <a:endParaRPr lang="en-US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3906" y="356288"/>
            <a:ext cx="2197805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96"/>
              </a:lnSpc>
              <a:spcBef>
                <a:spcPct val="0"/>
              </a:spcBef>
            </a:pPr>
            <a:r>
              <a:rPr lang="ru-RU" sz="1364" u="none" dirty="0">
                <a:solidFill>
                  <a:srgbClr val="157A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endParaRPr lang="en-US" sz="1364" u="none" dirty="0">
              <a:solidFill>
                <a:srgbClr val="157A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95822" y="8667701"/>
            <a:ext cx="5249885" cy="2197999"/>
            <a:chOff x="0" y="-38100"/>
            <a:chExt cx="6999846" cy="2930666"/>
          </a:xfrm>
        </p:grpSpPr>
        <p:sp>
          <p:nvSpPr>
            <p:cNvPr id="19" name="TextBox 19"/>
            <p:cNvSpPr txBox="1"/>
            <p:nvPr/>
          </p:nvSpPr>
          <p:spPr>
            <a:xfrm>
              <a:off x="3546351" y="2655749"/>
              <a:ext cx="3422831" cy="236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87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645102"/>
              <a:ext cx="3268649" cy="2368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98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" y="-38100"/>
              <a:ext cx="6999843" cy="290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42"/>
                </a:lnSpc>
              </a:pPr>
              <a:r>
                <a:rPr lang="en-US" sz="1489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Материал</a:t>
              </a:r>
              <a:r>
                <a:rPr lang="en-US" sz="148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подготовил</a:t>
              </a:r>
              <a:r>
                <a:rPr lang="ru-RU" sz="1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" y="331959"/>
              <a:ext cx="6999842" cy="453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15899" lvl="1" indent="-107950">
                <a:lnSpc>
                  <a:spcPts val="1399"/>
                </a:lnSpc>
                <a:buFont typeface="Arial"/>
                <a:buChar char="•"/>
              </a:pPr>
              <a:r>
                <a:rPr lang="ru-RU" sz="11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Воспитатель: Волкова Антонина Витальевна</a:t>
              </a:r>
              <a:endPara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399"/>
                </a:lnSpc>
              </a:pPr>
              <a:endParaRPr lang="en-US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775132" y="4259569"/>
            <a:ext cx="2078232" cy="4023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1526"/>
              </a:lnSpc>
              <a:spcBef>
                <a:spcPct val="0"/>
              </a:spcBef>
            </a:pPr>
            <a:r>
              <a:rPr lang="ru-RU" sz="109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Индивидуальная </a:t>
            </a: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дает детям возможность исследовать свой мир самостоятельно, помогает развивать творческие способности и воображения. По мимо того, что дети подбирают тень, они могут самостоятельно ее нарисовать, тем самым придумать свою дидактическую игру. И не обязательно, чтобы это была какая-то композиция, можно изобразить отдельные предметы присутствующие на картине.</a:t>
            </a:r>
          </a:p>
          <a:p>
            <a:pPr lvl="0">
              <a:lnSpc>
                <a:spcPts val="1526"/>
              </a:lnSpc>
              <a:spcBef>
                <a:spcPct val="0"/>
              </a:spcBef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развивается в игре – учиться общаться, анализировать то, что нужно, развивается фантазия, способность концентрировать внимание.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08373" y="1256401"/>
            <a:ext cx="2124493" cy="3446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526"/>
              </a:lnSpc>
              <a:spcBef>
                <a:spcPct val="0"/>
              </a:spcBef>
            </a:pPr>
            <a:r>
              <a:rPr lang="ru-RU" sz="11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Именно игра по картинам дает детям возможность регулировать свои чувства, также это развитие творческой активности, доброжелательности, внимания. </a:t>
            </a:r>
          </a:p>
          <a:p>
            <a:pPr lvl="0">
              <a:lnSpc>
                <a:spcPts val="1526"/>
              </a:lnSpc>
              <a:spcBef>
                <a:spcPct val="0"/>
              </a:spcBef>
            </a:pPr>
            <a:r>
              <a:rPr lang="ru-RU" sz="110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дидактической игре дети закрепили такие картины, как «Девочка с персиками» В. Серова, «Аленушка» В. М. Васнецова, «Стрекоза» В. И. Репиной, «Дети бегущие от грозы» К. Е. Маковский, «Кружевница» В. Тропинина, О. А. Кипренский «Портрет А. С. Пушкина», В. А. Серов «Мика Морозов».</a:t>
            </a:r>
          </a:p>
        </p:txBody>
      </p:sp>
      <p:sp>
        <p:nvSpPr>
          <p:cNvPr id="28" name="TextBox 28"/>
          <p:cNvSpPr txBox="1"/>
          <p:nvPr/>
        </p:nvSpPr>
        <p:spPr>
          <a:xfrm flipV="1">
            <a:off x="5324318" y="2295276"/>
            <a:ext cx="816132" cy="368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526"/>
              </a:lnSpc>
            </a:pPr>
            <a:endParaRPr lang="ru-RU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44655" y="621008"/>
            <a:ext cx="2160258" cy="363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 дидактическая игра помогает развивать интеллектуальные и речевые способности ребенка: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внимательность и наблюдательность;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зрительное восприятие, мышление;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память;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усидчивость;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речь.</a:t>
            </a:r>
          </a:p>
          <a:p>
            <a:pPr>
              <a:lnSpc>
                <a:spcPts val="1526"/>
              </a:lnSpc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игра помогает расслабиться, избавиться от тревожности и других негативных эмоций. Играя, дети учатся общаться, взаимодействовать друг с другом (если игра проводиться в небольшой подгруппе)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691188" y="450719"/>
            <a:ext cx="2162176" cy="113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526"/>
              </a:lnSpc>
              <a:spcBef>
                <a:spcPct val="0"/>
              </a:spcBef>
            </a:pPr>
            <a:r>
              <a:rPr lang="ru-RU" sz="1090" dirty="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игры у ребят формируется очень сложный навык – зрительное восприятие формы предметов, усваивается прием зрительного наложения рисунков.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098580" y="6040676"/>
            <a:ext cx="2167217" cy="36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1526"/>
              </a:lnSpc>
              <a:spcBef>
                <a:spcPct val="0"/>
              </a:spcBef>
            </a:pPr>
            <a:endParaRPr lang="ru-RU" sz="109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>
              <a:lnSpc>
                <a:spcPts val="1526"/>
              </a:lnSpc>
              <a:spcBef>
                <a:spcPct val="0"/>
              </a:spcBef>
            </a:pPr>
            <a:endParaRPr lang="en-US" sz="1090" u="none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76CCB9F-6A82-4837-AB17-304E8592E81E}"/>
              </a:ext>
            </a:extLst>
          </p:cNvPr>
          <p:cNvSpPr/>
          <p:nvPr/>
        </p:nvSpPr>
        <p:spPr>
          <a:xfrm>
            <a:off x="5445706" y="8776705"/>
            <a:ext cx="1787160" cy="1551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D456D51-E621-4943-B63D-9746E41262F1}"/>
              </a:ext>
            </a:extLst>
          </p:cNvPr>
          <p:cNvSpPr/>
          <p:nvPr/>
        </p:nvSpPr>
        <p:spPr>
          <a:xfrm>
            <a:off x="323479" y="9260926"/>
            <a:ext cx="3778250" cy="2891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526"/>
              </a:lnSpc>
            </a:pPr>
            <a:endParaRPr lang="ru-RU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A07E4-3290-4AA5-9657-5399DAC54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67" y="4970226"/>
            <a:ext cx="2379583" cy="1653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4C7C81-D84B-4685-B4A8-647C6B783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543" y="1880182"/>
            <a:ext cx="1908548" cy="1969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BC8A8-97AE-434B-8789-9D7563545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0187" y="8658558"/>
            <a:ext cx="1793542" cy="1793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3E49E0-C44A-4B78-B613-BA25395B7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870" y="4970226"/>
            <a:ext cx="2368640" cy="16532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476</Words>
  <Application>Microsoft Office PowerPoint</Application>
  <PresentationFormat>Произвольный</PresentationFormat>
  <Paragraphs>30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ГПСП замов_ Всегда под рукой</dc:title>
  <dc:creator>Наталья</dc:creator>
  <cp:lastModifiedBy>Пользователь Windows</cp:lastModifiedBy>
  <cp:revision>17</cp:revision>
  <dcterms:created xsi:type="dcterms:W3CDTF">2006-08-16T00:00:00Z</dcterms:created>
  <dcterms:modified xsi:type="dcterms:W3CDTF">2024-09-30T12:04:32Z</dcterms:modified>
  <dc:identifier>DAFBocwV3JE</dc:identifier>
</cp:coreProperties>
</file>