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sv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4873" y="2220544"/>
            <a:ext cx="7048370" cy="148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4"/>
              </a:lnSpc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" y="1833094"/>
            <a:ext cx="7556501" cy="233731"/>
            <a:chOff x="0" y="0"/>
            <a:chExt cx="13590546" cy="259080"/>
          </a:xfrm>
        </p:grpSpPr>
        <p:sp>
          <p:nvSpPr>
            <p:cNvPr id="4" name="Freeform 4"/>
            <p:cNvSpPr/>
            <p:nvPr/>
          </p:nvSpPr>
          <p:spPr>
            <a:xfrm>
              <a:off x="0" y="10160"/>
              <a:ext cx="13590546" cy="238760"/>
            </a:xfrm>
            <a:custGeom>
              <a:avLst/>
              <a:gdLst/>
              <a:ahLst/>
              <a:cxnLst/>
              <a:rect l="l" t="t" r="r" b="b"/>
              <a:pathLst>
                <a:path w="13590546" h="238760">
                  <a:moveTo>
                    <a:pt x="13471165" y="0"/>
                  </a:moveTo>
                  <a:cubicBezTo>
                    <a:pt x="13411476" y="0"/>
                    <a:pt x="13361946" y="44450"/>
                    <a:pt x="13353056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13353056" y="137160"/>
                  </a:lnTo>
                  <a:cubicBezTo>
                    <a:pt x="13361946" y="194310"/>
                    <a:pt x="13411476" y="238760"/>
                    <a:pt x="13471165" y="238760"/>
                  </a:cubicBezTo>
                  <a:cubicBezTo>
                    <a:pt x="13537206" y="238760"/>
                    <a:pt x="13590546" y="185420"/>
                    <a:pt x="13590546" y="119380"/>
                  </a:cubicBezTo>
                  <a:cubicBezTo>
                    <a:pt x="13590546" y="53340"/>
                    <a:pt x="13537206" y="0"/>
                    <a:pt x="13471165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13471167" y="205740"/>
                  </a:moveTo>
                  <a:cubicBezTo>
                    <a:pt x="13430526" y="205740"/>
                    <a:pt x="13394967" y="176530"/>
                    <a:pt x="13387346" y="137160"/>
                  </a:cubicBezTo>
                  <a:lnTo>
                    <a:pt x="13387346" y="101600"/>
                  </a:lnTo>
                  <a:cubicBezTo>
                    <a:pt x="13394967" y="62230"/>
                    <a:pt x="13430526" y="33020"/>
                    <a:pt x="13471167" y="33020"/>
                  </a:cubicBezTo>
                  <a:cubicBezTo>
                    <a:pt x="13518156" y="33020"/>
                    <a:pt x="13556256" y="71120"/>
                    <a:pt x="13556256" y="118110"/>
                  </a:cubicBezTo>
                  <a:cubicBezTo>
                    <a:pt x="13556256" y="166370"/>
                    <a:pt x="13518156" y="205740"/>
                    <a:pt x="13471167" y="205740"/>
                  </a:cubicBezTo>
                  <a:close/>
                </a:path>
              </a:pathLst>
            </a:custGeom>
            <a:solidFill>
              <a:srgbClr val="157AA8"/>
            </a:solidFill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0" y="4519032"/>
            <a:ext cx="4212934" cy="13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ru-RU" sz="14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Ознакомление дошкольников с портретной живописью. </a:t>
            </a:r>
          </a:p>
          <a:p>
            <a:pPr algn="ctr">
              <a:lnSpc>
                <a:spcPts val="2664"/>
              </a:lnSpc>
            </a:pPr>
            <a:r>
              <a:rPr lang="ru-RU" sz="14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Карточки-фиксаторы </a:t>
            </a:r>
            <a:r>
              <a:rPr lang="ru-RU" sz="14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 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64"/>
              </a:lnSpc>
            </a:pPr>
            <a:endParaRPr lang="en-US" sz="1903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66397" y="5494850"/>
            <a:ext cx="3362907" cy="48449"/>
            <a:chOff x="0" y="0"/>
            <a:chExt cx="44076335" cy="635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076336" cy="635000"/>
            </a:xfrm>
            <a:custGeom>
              <a:avLst/>
              <a:gdLst/>
              <a:ahLst/>
              <a:cxnLst/>
              <a:rect l="l" t="t" r="r" b="b"/>
              <a:pathLst>
                <a:path w="44076336" h="635000">
                  <a:moveTo>
                    <a:pt x="0" y="0"/>
                  </a:moveTo>
                  <a:lnTo>
                    <a:pt x="44076336" y="0"/>
                  </a:lnTo>
                  <a:lnTo>
                    <a:pt x="44076336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157AA8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9663B38-3FD8-4EA8-BEC6-DF5903CFB5EF}"/>
              </a:ext>
            </a:extLst>
          </p:cNvPr>
          <p:cNvSpPr/>
          <p:nvPr/>
        </p:nvSpPr>
        <p:spPr>
          <a:xfrm>
            <a:off x="-1" y="2369303"/>
            <a:ext cx="7556501" cy="18828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i="1" dirty="0">
              <a:solidFill>
                <a:srgbClr val="FF0000"/>
              </a:solidFill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4222400" y="2116344"/>
            <a:ext cx="3140834" cy="8540586"/>
            <a:chOff x="0" y="0"/>
            <a:chExt cx="1125604" cy="30607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5604" cy="3060753"/>
            </a:xfrm>
            <a:custGeom>
              <a:avLst/>
              <a:gdLst/>
              <a:ahLst/>
              <a:cxnLst/>
              <a:rect l="l" t="t" r="r" b="b"/>
              <a:pathLst>
                <a:path w="1125604" h="3060753">
                  <a:moveTo>
                    <a:pt x="0" y="0"/>
                  </a:moveTo>
                  <a:lnTo>
                    <a:pt x="1125604" y="0"/>
                  </a:lnTo>
                  <a:lnTo>
                    <a:pt x="1125604" y="3060753"/>
                  </a:lnTo>
                  <a:lnTo>
                    <a:pt x="0" y="3060753"/>
                  </a:lnTo>
                  <a:close/>
                </a:path>
              </a:pathLst>
            </a:custGeom>
            <a:solidFill>
              <a:srgbClr val="157AA8">
                <a:alpha val="74902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36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35561" y="5656309"/>
            <a:ext cx="3574873" cy="3061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en-US" sz="1100" u="none" dirty="0" err="1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</a:t>
            </a:r>
            <a:r>
              <a:rPr lang="en-US" sz="1100" u="none" dirty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u="none" dirty="0" err="1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аудитория</a:t>
            </a:r>
            <a:r>
              <a:rPr lang="en-US" sz="1100" u="none" dirty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u="none" dirty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u="none" dirty="0">
                <a:latin typeface="Arial" panose="020B0604020202020204" pitchFamily="34" charset="0"/>
                <a:cs typeface="Arial" panose="020B0604020202020204" pitchFamily="34" charset="0"/>
              </a:rPr>
              <a:t>дети старшего дошкольного возраста от 5 до 7 лет.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en-US" sz="1100" u="none" dirty="0" err="1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Проблемное</a:t>
            </a:r>
            <a:r>
              <a:rPr lang="en-US" sz="1100" u="none" dirty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u="none" dirty="0" err="1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</a:t>
            </a:r>
            <a:r>
              <a:rPr lang="en-US" sz="1100" u="none" dirty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100" u="none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u="none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проблемы оценки образовательных результатов настолько высока, что порождает усиленную интеграцию науки и практики в поисках действенного диагностического инструментария, а </a:t>
            </a:r>
            <a:r>
              <a:rPr lang="ru-RU" sz="1100" u="none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1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втодидактичность</a:t>
            </a:r>
            <a:r>
              <a:rPr lang="ru-RU" sz="11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структурное свойство игрового средства, которое помогает ребенку правильно выполнить задание без участия взрослого. Поэтому </a:t>
            </a:r>
            <a:r>
              <a:rPr lang="ru-RU" sz="11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важной задачей является разработка </a:t>
            </a:r>
            <a:r>
              <a:rPr lang="ru-RU" sz="11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1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универсальной формы фиксирования результата, которую можно применять к любому направлению детской работы, в данном случае – работы по картине. 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en-US" sz="1100" u="none" dirty="0" err="1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sz="1100" u="none" dirty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u="none" dirty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u="none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самостоятельной деятельности детей в работе над картиной.</a:t>
            </a:r>
            <a:endParaRPr lang="en-US" sz="11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23686" y="1138385"/>
            <a:ext cx="5584771" cy="669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2"/>
              </a:lnSpc>
            </a:pPr>
            <a:r>
              <a:rPr lang="en-US" sz="2600" dirty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600" dirty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Самоучитель по картинам» </a:t>
            </a:r>
          </a:p>
          <a:p>
            <a:pPr algn="ctr"/>
            <a:endParaRPr lang="ru-RU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114962" y="312484"/>
            <a:ext cx="4961991" cy="672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ru-RU" sz="13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дошкольное </a:t>
            </a:r>
          </a:p>
          <a:p>
            <a:pPr algn="ctr">
              <a:lnSpc>
                <a:spcPts val="1820"/>
              </a:lnSpc>
            </a:pPr>
            <a:r>
              <a:rPr lang="ru-RU" sz="13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образовательное учреждение</a:t>
            </a:r>
          </a:p>
          <a:p>
            <a:pPr algn="ctr">
              <a:lnSpc>
                <a:spcPts val="1820"/>
              </a:lnSpc>
            </a:pPr>
            <a:r>
              <a:rPr lang="ru-RU" sz="13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«Детский сад № 481 города Челябинска».</a:t>
            </a:r>
            <a:endParaRPr lang="en-US" sz="13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600453" y="10547058"/>
            <a:ext cx="2476500" cy="19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8"/>
              </a:lnSpc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2BE4D73-8DE2-40DE-93B7-F512C4C12CC1}"/>
              </a:ext>
            </a:extLst>
          </p:cNvPr>
          <p:cNvSpPr/>
          <p:nvPr/>
        </p:nvSpPr>
        <p:spPr>
          <a:xfrm>
            <a:off x="325315" y="146342"/>
            <a:ext cx="1789648" cy="16890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ЭМБЛЕМА ДОО</a:t>
            </a: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7803C6C9-AEC9-4064-A03B-450B700107BD}"/>
              </a:ext>
            </a:extLst>
          </p:cNvPr>
          <p:cNvSpPr txBox="1"/>
          <p:nvPr/>
        </p:nvSpPr>
        <p:spPr>
          <a:xfrm>
            <a:off x="4495531" y="4384345"/>
            <a:ext cx="2699660" cy="6129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65"/>
              </a:lnSpc>
            </a:pPr>
            <a:r>
              <a:rPr lang="en-US" sz="2617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Аннотация</a:t>
            </a:r>
            <a:r>
              <a:rPr lang="en-US" sz="2617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ts val="2051"/>
              </a:lnSpc>
            </a:pPr>
            <a:r>
              <a:rPr lang="ru-RU" sz="14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«Карточки-фиксаторы по работе с картинами» представляют собой инновационный продукт, где </a:t>
            </a:r>
          </a:p>
          <a:p>
            <a:pPr algn="just">
              <a:lnSpc>
                <a:spcPts val="2051"/>
              </a:lnSpc>
            </a:pPr>
            <a:r>
              <a:rPr lang="ru-RU" sz="14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систематизированы материалы для фиксирования результата и результативности усвоения материала по </a:t>
            </a:r>
            <a:r>
              <a:rPr lang="ru-RU" sz="1400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приобщению дошкольников </a:t>
            </a:r>
            <a:r>
              <a:rPr lang="ru-RU" sz="14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искусству, в частности, работе над картинами.</a:t>
            </a:r>
          </a:p>
          <a:p>
            <a:pPr algn="just">
              <a:lnSpc>
                <a:spcPts val="2051"/>
              </a:lnSpc>
            </a:pPr>
            <a:r>
              <a:rPr lang="ru-RU" sz="14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пособия могут быть рекомендованы педагогам разных типов дошкольных образовательных </a:t>
            </a:r>
          </a:p>
          <a:p>
            <a:pPr algn="just">
              <a:lnSpc>
                <a:spcPts val="2051"/>
              </a:lnSpc>
            </a:pPr>
            <a:r>
              <a:rPr lang="ru-RU" sz="14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 для использования в профессиональной деятельности, а также, родителям </a:t>
            </a:r>
          </a:p>
          <a:p>
            <a:pPr algn="just">
              <a:lnSpc>
                <a:spcPts val="2051"/>
              </a:lnSpc>
            </a:pPr>
            <a:r>
              <a:rPr lang="ru-RU" sz="14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обучающихся.</a:t>
            </a:r>
          </a:p>
          <a:p>
            <a:pPr algn="just">
              <a:lnSpc>
                <a:spcPts val="2051"/>
              </a:lnSpc>
            </a:pPr>
            <a:endParaRPr lang="ru-RU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A053DDA-3094-46F8-AE63-A04A2CABC6F0}"/>
              </a:ext>
            </a:extLst>
          </p:cNvPr>
          <p:cNvSpPr/>
          <p:nvPr/>
        </p:nvSpPr>
        <p:spPr>
          <a:xfrm>
            <a:off x="266569" y="8851140"/>
            <a:ext cx="3762565" cy="16959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Изображение выглядит как радуг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06D15585-4D11-50C6-F9FB-22D8BAAB7A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4" y="50124"/>
            <a:ext cx="1878246" cy="187824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Бумажное изделие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B1FB997-0FCF-5D13-A73E-0A0C16A192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/>
          <a:stretch/>
        </p:blipFill>
        <p:spPr>
          <a:xfrm rot="5400000">
            <a:off x="1270108" y="8531943"/>
            <a:ext cx="1639052" cy="231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EDA6F1-21FE-3208-70E3-31C2FCB2EB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7382" y="2032263"/>
            <a:ext cx="1946054" cy="259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810" b="44242"/>
          <a:stretch/>
        </p:blipFill>
        <p:spPr>
          <a:xfrm>
            <a:off x="42063" y="8435962"/>
            <a:ext cx="7514437" cy="224414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728735" y="981602"/>
            <a:ext cx="2087081" cy="36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91544" y="365447"/>
            <a:ext cx="988180" cy="75760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03906" y="356288"/>
            <a:ext cx="219780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96"/>
              </a:lnSpc>
              <a:spcBef>
                <a:spcPct val="0"/>
              </a:spcBef>
            </a:pPr>
            <a:r>
              <a:rPr lang="ru-RU" sz="1364" u="none" dirty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en-US" sz="1364" u="none" dirty="0">
              <a:solidFill>
                <a:srgbClr val="157A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95822" y="8667701"/>
            <a:ext cx="5249885" cy="2197999"/>
            <a:chOff x="0" y="-38100"/>
            <a:chExt cx="6999846" cy="2930666"/>
          </a:xfrm>
        </p:grpSpPr>
        <p:sp>
          <p:nvSpPr>
            <p:cNvPr id="19" name="TextBox 19"/>
            <p:cNvSpPr txBox="1"/>
            <p:nvPr/>
          </p:nvSpPr>
          <p:spPr>
            <a:xfrm>
              <a:off x="3546351" y="2655749"/>
              <a:ext cx="3422831" cy="236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7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645102"/>
              <a:ext cx="3268649" cy="236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9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" y="-38100"/>
              <a:ext cx="6999843" cy="290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42"/>
                </a:lnSpc>
              </a:pPr>
              <a:r>
                <a:rPr lang="en-US" sz="1489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</a:t>
              </a:r>
              <a:r>
                <a:rPr lang="en-US" sz="148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подготовил</a:t>
              </a:r>
              <a:r>
                <a:rPr lang="ru-RU" sz="1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endPara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" y="331959"/>
              <a:ext cx="6999842" cy="693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15899" lvl="1" indent="-107950">
                <a:lnSpc>
                  <a:spcPts val="1399"/>
                </a:lnSpc>
                <a:buFont typeface="Arial"/>
                <a:buChar char="•"/>
              </a:pPr>
              <a:r>
                <a:rPr lang="ru-RU" sz="11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Нестеренко Оксана Викторовна</a:t>
              </a:r>
            </a:p>
            <a:p>
              <a:pPr marL="215899" lvl="1" indent="-107950">
                <a:lnSpc>
                  <a:spcPts val="1399"/>
                </a:lnSpc>
                <a:buFont typeface="Arial"/>
                <a:buChar char="•"/>
              </a:pPr>
              <a:r>
                <a:rPr lang="ru-RU" sz="11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Радионова Надежда Анатолиевна</a:t>
              </a:r>
              <a:endParaRPr lang="en-U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399"/>
                </a:lnSpc>
              </a:pPr>
              <a:endPara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5189903" y="1369707"/>
            <a:ext cx="2124493" cy="6331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1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верхнем горизонтальном  поле изображены картины над которыми  необходимо провести поисковую работу. 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1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Вертикальное левое поле состоит из вопроса (для читающих детей) и предметов либо свойств принадлежность которых нужно определить. 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1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Важно, что предметы использованы такого же цвета и максимально приближены к форме, изображенной на картине.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1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окончанию работы, карточка фиксации размещается в отведенном для этого месте.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41453" y="809707"/>
            <a:ext cx="2160258" cy="902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26"/>
              </a:lnSpc>
            </a:pP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данной методической разработке «Самоучитель по картинам» показана эффективная система работы по направлению «приобщение к предметам искусства» для детей старшего дошкольного возраста. Карточки-фиксаторы рекомендованы для создания </a:t>
            </a:r>
            <a:r>
              <a:rPr lang="ru-RU" sz="109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автодидактичной</a:t>
            </a: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среды. Специфика метода </a:t>
            </a:r>
            <a:r>
              <a:rPr lang="ru-RU" sz="109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автодидактики</a:t>
            </a: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проявляется в том, что процесс познавательной деятельности происходит автономно, без помощи взрослого. </a:t>
            </a:r>
          </a:p>
          <a:p>
            <a:pPr algn="just">
              <a:lnSpc>
                <a:spcPts val="1526"/>
              </a:lnSpc>
            </a:pP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данный вариант карточек-фиксаторов можно использовать не только для  самостоятельного ознакомления   детьми с картинами, но и для  закрепления изученных картин совместно с педагогом. Педагог  получает возможность наблюдать за самостоятельной деятельностью детей и выявлять пробелы и дефициты каждого, которые обычно не видно на групповых занятиях.</a:t>
            </a:r>
          </a:p>
          <a:p>
            <a:pPr algn="just">
              <a:lnSpc>
                <a:spcPts val="1526"/>
              </a:lnSpc>
            </a:pP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Перейдем к подробному рассмотрению содержания разработки. </a:t>
            </a:r>
          </a:p>
          <a:p>
            <a:pPr algn="just">
              <a:lnSpc>
                <a:spcPts val="1526"/>
              </a:lnSpc>
            </a:pP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«Самоучителе по картинам»  представлены карточки по работе с тремя картинам портретной живописи: «Девочка с персиками» В. Серова, «Кружевница» В. Тропинина, «Всадница» К. Брюллова.</a:t>
            </a:r>
          </a:p>
          <a:p>
            <a:pPr algn="just">
              <a:lnSpc>
                <a:spcPts val="1526"/>
              </a:lnSpc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526"/>
              </a:lnSpc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526"/>
              </a:lnSpc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526"/>
              </a:lnSpc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526"/>
              </a:lnSpc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526"/>
              </a:lnSpc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691188" y="450719"/>
            <a:ext cx="2162176" cy="8062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выбранные картины объединены как в совместные карточки для одновременной работы по трем произведениям сразу, так и по каждой в отдельности. 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1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необходимые материалы для исследования картины, включая алгоритм, карточки-фиксации, маркеры, прищепки мы поместили в отдельную коробку. Рекомендуем иметь так же репродукции картин не менее формата А3 для удобства детей и более детального рассмотрения.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над каждой из картин состоит из алгоритма и карточки-фиксации результата, которая в свою очередь содержит поля «дата», «имя» и таблицу «объект-свойства» либо «объект-объект». 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76CCB9F-6A82-4837-AB17-304E8592E81E}"/>
              </a:ext>
            </a:extLst>
          </p:cNvPr>
          <p:cNvSpPr/>
          <p:nvPr/>
        </p:nvSpPr>
        <p:spPr>
          <a:xfrm>
            <a:off x="5445706" y="8776705"/>
            <a:ext cx="1787160" cy="1551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екст, Бумажное издел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D0F7D4E-4607-30F8-A512-377D5F0BCA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6471" y="6235587"/>
            <a:ext cx="1644736" cy="219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выглядит как текст, Карточная игра, настольная игр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F0A0FAB2-F733-00CE-6AC8-E001BE1A89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9348" y="832568"/>
            <a:ext cx="1659046" cy="2212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выглядит как Человеческое лицо, в помещении, пол&#10;&#10;Автоматически созданное описание">
            <a:extLst>
              <a:ext uri="{FF2B5EF4-FFF2-40B4-BE49-F238E27FC236}">
                <a16:creationId xmlns:a16="http://schemas.microsoft.com/office/drawing/2014/main" id="{2D38F46A-59A9-11F3-D72F-DF2ADB10D6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24" y="3482874"/>
            <a:ext cx="2216013" cy="1662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текст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D948E395-1495-07E8-65F8-206028146E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99" y="5943398"/>
            <a:ext cx="2212065" cy="165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Изображение выглядит как черно-белый, Графи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144389F-F45E-C317-ADD4-440DBD29F1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23" y="8861766"/>
            <a:ext cx="1381125" cy="1381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502</Words>
  <Application>Microsoft Office PowerPoint</Application>
  <PresentationFormat>Произвольный</PresentationFormat>
  <Paragraphs>67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ГПСП замов_ Всегда под рукой</dc:title>
  <dc:creator>Наталья</dc:creator>
  <cp:lastModifiedBy>Пользователь Windows</cp:lastModifiedBy>
  <cp:revision>9</cp:revision>
  <dcterms:created xsi:type="dcterms:W3CDTF">2006-08-16T00:00:00Z</dcterms:created>
  <dcterms:modified xsi:type="dcterms:W3CDTF">2024-09-30T12:08:12Z</dcterms:modified>
  <dc:identifier>DAFBocwV3JE</dc:identifier>
</cp:coreProperties>
</file>