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</p:sldIdLst>
  <p:sldSz cx="7556500" cy="10693400"/>
  <p:notesSz cx="6858000" cy="9144000"/>
  <p:embeddedFontLst>
    <p:embeddedFont>
      <p:font typeface="Calibri" panose="020F0502020204030204" pitchFamily="34" charset="0"/>
      <p:regular r:id="rId4"/>
      <p:bold r:id="rId5"/>
      <p:italic r:id="rId6"/>
      <p:boldItalic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313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tableStyles" Target="tableStyles.xml"/><Relationship Id="rId5" Type="http://schemas.openxmlformats.org/officeDocument/2006/relationships/font" Target="fonts/font2.fntdata"/><Relationship Id="rId10" Type="http://schemas.openxmlformats.org/officeDocument/2006/relationships/theme" Target="theme/theme1.xml"/><Relationship Id="rId4" Type="http://schemas.openxmlformats.org/officeDocument/2006/relationships/font" Target="fonts/font1.fntdata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4873" y="2220544"/>
            <a:ext cx="7048370" cy="148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4"/>
              </a:lnSpc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" y="1833094"/>
            <a:ext cx="7556501" cy="233731"/>
            <a:chOff x="0" y="0"/>
            <a:chExt cx="13590546" cy="259080"/>
          </a:xfrm>
        </p:grpSpPr>
        <p:sp>
          <p:nvSpPr>
            <p:cNvPr id="4" name="Freeform 4"/>
            <p:cNvSpPr/>
            <p:nvPr/>
          </p:nvSpPr>
          <p:spPr>
            <a:xfrm>
              <a:off x="0" y="10160"/>
              <a:ext cx="13590546" cy="238760"/>
            </a:xfrm>
            <a:custGeom>
              <a:avLst/>
              <a:gdLst/>
              <a:ahLst/>
              <a:cxnLst/>
              <a:rect l="l" t="t" r="r" b="b"/>
              <a:pathLst>
                <a:path w="13590546" h="238760">
                  <a:moveTo>
                    <a:pt x="13471165" y="0"/>
                  </a:moveTo>
                  <a:cubicBezTo>
                    <a:pt x="13411476" y="0"/>
                    <a:pt x="13361946" y="44450"/>
                    <a:pt x="13353056" y="101600"/>
                  </a:cubicBezTo>
                  <a:lnTo>
                    <a:pt x="238760" y="101600"/>
                  </a:lnTo>
                  <a:cubicBezTo>
                    <a:pt x="229870" y="44450"/>
                    <a:pt x="180340" y="0"/>
                    <a:pt x="120650" y="0"/>
                  </a:cubicBezTo>
                  <a:cubicBezTo>
                    <a:pt x="53340" y="0"/>
                    <a:pt x="0" y="53340"/>
                    <a:pt x="0" y="119380"/>
                  </a:cubicBezTo>
                  <a:cubicBezTo>
                    <a:pt x="0" y="185420"/>
                    <a:pt x="53340" y="238760"/>
                    <a:pt x="119380" y="238760"/>
                  </a:cubicBezTo>
                  <a:cubicBezTo>
                    <a:pt x="179070" y="238760"/>
                    <a:pt x="228600" y="194310"/>
                    <a:pt x="237490" y="137160"/>
                  </a:cubicBezTo>
                  <a:lnTo>
                    <a:pt x="13353056" y="137160"/>
                  </a:lnTo>
                  <a:cubicBezTo>
                    <a:pt x="13361946" y="194310"/>
                    <a:pt x="13411476" y="238760"/>
                    <a:pt x="13471165" y="238760"/>
                  </a:cubicBezTo>
                  <a:cubicBezTo>
                    <a:pt x="13537206" y="238760"/>
                    <a:pt x="13590546" y="185420"/>
                    <a:pt x="13590546" y="119380"/>
                  </a:cubicBezTo>
                  <a:cubicBezTo>
                    <a:pt x="13590546" y="53340"/>
                    <a:pt x="13537206" y="0"/>
                    <a:pt x="13471165" y="0"/>
                  </a:cubicBezTo>
                  <a:close/>
                  <a:moveTo>
                    <a:pt x="119380" y="205740"/>
                  </a:moveTo>
                  <a:cubicBezTo>
                    <a:pt x="141947" y="205740"/>
                    <a:pt x="163590" y="196775"/>
                    <a:pt x="179548" y="180818"/>
                  </a:cubicBezTo>
                  <a:cubicBezTo>
                    <a:pt x="195505" y="164860"/>
                    <a:pt x="204470" y="143217"/>
                    <a:pt x="204470" y="120650"/>
                  </a:cubicBezTo>
                  <a:cubicBezTo>
                    <a:pt x="205740" y="166370"/>
                    <a:pt x="166370" y="205740"/>
                    <a:pt x="119380" y="205740"/>
                  </a:cubicBezTo>
                  <a:close/>
                  <a:moveTo>
                    <a:pt x="13471167" y="205740"/>
                  </a:moveTo>
                  <a:cubicBezTo>
                    <a:pt x="13430526" y="205740"/>
                    <a:pt x="13394967" y="176530"/>
                    <a:pt x="13387346" y="137160"/>
                  </a:cubicBezTo>
                  <a:lnTo>
                    <a:pt x="13387346" y="101600"/>
                  </a:lnTo>
                  <a:cubicBezTo>
                    <a:pt x="13394967" y="62230"/>
                    <a:pt x="13430526" y="33020"/>
                    <a:pt x="13471167" y="33020"/>
                  </a:cubicBezTo>
                  <a:cubicBezTo>
                    <a:pt x="13518156" y="33020"/>
                    <a:pt x="13556256" y="71120"/>
                    <a:pt x="13556256" y="118110"/>
                  </a:cubicBezTo>
                  <a:cubicBezTo>
                    <a:pt x="13556256" y="166370"/>
                    <a:pt x="13518156" y="205740"/>
                    <a:pt x="13471167" y="205740"/>
                  </a:cubicBezTo>
                  <a:close/>
                </a:path>
              </a:pathLst>
            </a:custGeom>
            <a:solidFill>
              <a:srgbClr val="157AA8"/>
            </a:solidFill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" y="4413571"/>
            <a:ext cx="4212934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4"/>
              </a:lnSpc>
            </a:pPr>
            <a:r>
              <a:rPr lang="ru-RU" sz="1903" dirty="0" smtClean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Дидактическая игра по ознакомлению дошкольников с </a:t>
            </a:r>
            <a:r>
              <a:rPr lang="ru-RU" sz="1903" dirty="0" smtClean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портретной живописью</a:t>
            </a:r>
            <a:r>
              <a:rPr lang="ru-RU" sz="1903" dirty="0" smtClean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903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664"/>
              </a:lnSpc>
            </a:pPr>
            <a:endParaRPr lang="en-US" sz="1903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466397" y="5494850"/>
            <a:ext cx="3362907" cy="48449"/>
            <a:chOff x="0" y="0"/>
            <a:chExt cx="44076335" cy="635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076336" cy="635000"/>
            </a:xfrm>
            <a:custGeom>
              <a:avLst/>
              <a:gdLst/>
              <a:ahLst/>
              <a:cxnLst/>
              <a:rect l="l" t="t" r="r" b="b"/>
              <a:pathLst>
                <a:path w="44076336" h="635000">
                  <a:moveTo>
                    <a:pt x="0" y="0"/>
                  </a:moveTo>
                  <a:lnTo>
                    <a:pt x="44076336" y="0"/>
                  </a:lnTo>
                  <a:lnTo>
                    <a:pt x="44076336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157AA8"/>
            </a:solidFill>
          </p:spPr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9663B38-3FD8-4EA8-BEC6-DF5903CFB5EF}"/>
              </a:ext>
            </a:extLst>
          </p:cNvPr>
          <p:cNvSpPr/>
          <p:nvPr/>
        </p:nvSpPr>
        <p:spPr>
          <a:xfrm>
            <a:off x="-1" y="2369303"/>
            <a:ext cx="7556501" cy="18828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i="1" dirty="0">
              <a:solidFill>
                <a:srgbClr val="FF0000"/>
              </a:solidFill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4222400" y="2116344"/>
            <a:ext cx="3140834" cy="8540586"/>
            <a:chOff x="0" y="0"/>
            <a:chExt cx="1125604" cy="306075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25604" cy="3060753"/>
            </a:xfrm>
            <a:custGeom>
              <a:avLst/>
              <a:gdLst/>
              <a:ahLst/>
              <a:cxnLst/>
              <a:rect l="l" t="t" r="r" b="b"/>
              <a:pathLst>
                <a:path w="1125604" h="3060753">
                  <a:moveTo>
                    <a:pt x="0" y="0"/>
                  </a:moveTo>
                  <a:lnTo>
                    <a:pt x="1125604" y="0"/>
                  </a:lnTo>
                  <a:lnTo>
                    <a:pt x="1125604" y="3060753"/>
                  </a:lnTo>
                  <a:lnTo>
                    <a:pt x="0" y="3060753"/>
                  </a:lnTo>
                  <a:close/>
                </a:path>
              </a:pathLst>
            </a:custGeom>
            <a:solidFill>
              <a:srgbClr val="157AA8">
                <a:alpha val="74902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36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35561" y="5656309"/>
            <a:ext cx="3574873" cy="1954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1526"/>
              </a:lnSpc>
              <a:spcBef>
                <a:spcPct val="0"/>
              </a:spcBef>
            </a:pPr>
            <a:r>
              <a:rPr lang="en-US" sz="1100" u="none" dirty="0">
                <a:solidFill>
                  <a:srgbClr val="53A6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Целевая аудитория:</a:t>
            </a:r>
            <a:r>
              <a:rPr lang="en-US" sz="1100" u="none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u="none" dirty="0" smtClean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 ДОО,  дети дошкольного возраста.</a:t>
            </a:r>
          </a:p>
          <a:p>
            <a:pPr lvl="0" algn="just">
              <a:lnSpc>
                <a:spcPts val="1526"/>
              </a:lnSpc>
              <a:spcBef>
                <a:spcPct val="0"/>
              </a:spcBef>
            </a:pPr>
            <a:endParaRPr lang="en-US" sz="1100" u="none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100" u="none" dirty="0">
                <a:solidFill>
                  <a:srgbClr val="53A6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Проблемное поле:</a:t>
            </a:r>
            <a:r>
              <a:rPr lang="en-US" sz="1100" u="none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100" dirty="0" smtClean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идактическая игра направлена на </a:t>
            </a:r>
            <a:r>
              <a:rPr lang="ru-RU" sz="1100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1100" dirty="0" smtClean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внимания, зрительного восприятия</a:t>
            </a:r>
            <a:r>
              <a:rPr lang="ru-RU" sz="1100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 smtClean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улучшения </a:t>
            </a:r>
            <a:r>
              <a:rPr lang="ru-RU" sz="1100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концентрации внимания, </a:t>
            </a:r>
            <a:r>
              <a:rPr lang="ru-RU" sz="1100" dirty="0" smtClean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</a:t>
            </a:r>
            <a:r>
              <a:rPr lang="ru-RU" sz="1100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наблюдательности</a:t>
            </a:r>
            <a:r>
              <a:rPr lang="ru-RU" sz="1100" dirty="0" smtClean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100" dirty="0" smtClean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u="none" dirty="0" smtClean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100" u="none" dirty="0" smtClean="0">
                <a:solidFill>
                  <a:srgbClr val="53A6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ознакомление</a:t>
            </a:r>
            <a:r>
              <a:rPr lang="de-DE" sz="1100" dirty="0" smtClean="0"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  <a:t> </a:t>
            </a:r>
            <a:r>
              <a:rPr lang="de-DE" sz="1100" dirty="0"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  <a:t>детей с наиболее распространёнными видами жанров </a:t>
            </a:r>
            <a:r>
              <a:rPr lang="de-DE" sz="1100" dirty="0" smtClean="0"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  <a:t>живописи</a:t>
            </a:r>
            <a:r>
              <a:rPr lang="ru-RU" sz="1100" dirty="0" smtClean="0"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  <a:t>. </a:t>
            </a:r>
            <a:endParaRPr lang="ru-RU" sz="1100" u="none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ts val="1526"/>
              </a:lnSpc>
              <a:spcBef>
                <a:spcPct val="0"/>
              </a:spcBef>
            </a:pPr>
            <a:endParaRPr lang="en-US" sz="1100" u="none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755615" y="941617"/>
            <a:ext cx="5584771" cy="393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2"/>
              </a:lnSpc>
            </a:pPr>
            <a:r>
              <a:rPr lang="en-US" sz="2600" dirty="0" smtClean="0">
                <a:solidFill>
                  <a:srgbClr val="157A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600" dirty="0" smtClean="0">
                <a:solidFill>
                  <a:srgbClr val="157A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Найди такой же элемент» </a:t>
            </a:r>
            <a:endParaRPr lang="ru-RU" sz="2600" dirty="0">
              <a:solidFill>
                <a:srgbClr val="157A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114963" y="312484"/>
            <a:ext cx="4618880" cy="441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ru-RU" sz="1300" dirty="0" smtClean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бюджетное дошкольное образовательное учреждение «Детский сад №481 города Челябинска».</a:t>
            </a:r>
            <a:endParaRPr lang="en-US" sz="130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600453" y="10547058"/>
            <a:ext cx="2476500" cy="19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38"/>
              </a:lnSpc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7803C6C9-AEC9-4064-A03B-450B700107BD}"/>
              </a:ext>
            </a:extLst>
          </p:cNvPr>
          <p:cNvSpPr txBox="1"/>
          <p:nvPr/>
        </p:nvSpPr>
        <p:spPr>
          <a:xfrm>
            <a:off x="4616450" y="4432300"/>
            <a:ext cx="2362200" cy="568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65"/>
              </a:lnSpc>
            </a:pPr>
            <a:r>
              <a:rPr lang="en-US" sz="2617" u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Аннотация</a:t>
            </a:r>
            <a:r>
              <a:rPr lang="en-US" sz="2617" u="none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617" u="none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665"/>
              </a:lnSpc>
            </a:pPr>
            <a:endParaRPr lang="en-US" sz="2617" u="none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Дидактическая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дает  возможность решать педагогические задачи в игровой форме, наиболее доступной для детей дошкольного возраста.</a:t>
            </a:r>
          </a:p>
          <a:p>
            <a:pPr lvl="0"/>
            <a:endParaRPr lang="ru-RU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«Найди такой же элемент» дает возможность 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детям не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только познакомиться с разными жанрами живописи (портрет,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пейзаж, натюрморт)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их составными элементами, а также является игровым методом обучения детей, направленным на развитие памяти, мышления, внимания. </a:t>
            </a:r>
          </a:p>
          <a:p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A053DDA-3094-46F8-AE63-A04A2CABC6F0}"/>
              </a:ext>
            </a:extLst>
          </p:cNvPr>
          <p:cNvSpPr/>
          <p:nvPr/>
        </p:nvSpPr>
        <p:spPr>
          <a:xfrm>
            <a:off x="266569" y="7861300"/>
            <a:ext cx="3740281" cy="26857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" y="88900"/>
            <a:ext cx="1860089" cy="1755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05969" y="7380781"/>
            <a:ext cx="2510367" cy="36238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385" y="2471433"/>
            <a:ext cx="2510636" cy="17384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/>
          <a:srcRect l="4837" t="235" r="9998" b="1215"/>
          <a:stretch/>
        </p:blipFill>
        <p:spPr>
          <a:xfrm rot="16200000">
            <a:off x="1098672" y="1800806"/>
            <a:ext cx="1729787" cy="299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5810" b="44242"/>
          <a:stretch/>
        </p:blipFill>
        <p:spPr>
          <a:xfrm>
            <a:off x="42063" y="8435962"/>
            <a:ext cx="7514437" cy="224414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635250" y="1231900"/>
            <a:ext cx="2087081" cy="36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26"/>
              </a:lnSpc>
            </a:pPr>
            <a:endParaRPr lang="en-US" sz="109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526"/>
              </a:lnSpc>
            </a:pPr>
            <a:endParaRPr lang="en-US" sz="109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91544" y="365447"/>
            <a:ext cx="988180" cy="75760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03906" y="356288"/>
            <a:ext cx="2197805" cy="599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96"/>
              </a:lnSpc>
              <a:spcBef>
                <a:spcPct val="0"/>
              </a:spcBef>
            </a:pPr>
            <a:r>
              <a:rPr lang="ru-RU" sz="1200" u="none" dirty="0" smtClean="0">
                <a:solidFill>
                  <a:srgbClr val="157A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дидактической игры «Найди такой же элемент» 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95822" y="8667701"/>
            <a:ext cx="5249885" cy="2197999"/>
            <a:chOff x="0" y="-38100"/>
            <a:chExt cx="6999846" cy="2930666"/>
          </a:xfrm>
        </p:grpSpPr>
        <p:sp>
          <p:nvSpPr>
            <p:cNvPr id="19" name="TextBox 19"/>
            <p:cNvSpPr txBox="1"/>
            <p:nvPr/>
          </p:nvSpPr>
          <p:spPr>
            <a:xfrm>
              <a:off x="3546351" y="2655749"/>
              <a:ext cx="3422831" cy="2368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87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2645102"/>
              <a:ext cx="3268649" cy="2368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98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6999846" cy="8720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742"/>
                </a:lnSpc>
              </a:pPr>
              <a:r>
                <a:rPr lang="en-US" sz="1489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Материал</a:t>
              </a:r>
              <a:r>
                <a:rPr lang="en-US" sz="1489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подготовил</a:t>
              </a:r>
              <a:r>
                <a:rPr lang="ru-RU" sz="14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</a:t>
              </a:r>
              <a:endParaRPr lang="ru-RU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lnSpc>
                  <a:spcPts val="1742"/>
                </a:lnSpc>
                <a:buFont typeface="Arial" panose="020B0604020202020204" pitchFamily="34" charset="0"/>
                <a:buChar char="•"/>
              </a:pPr>
              <a:r>
                <a:rPr lang="ru-RU" sz="11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Леденёва</a:t>
              </a:r>
              <a:r>
                <a:rPr lang="ru-RU" sz="11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Валентина Николаевна</a:t>
              </a:r>
            </a:p>
            <a:p>
              <a:pPr marL="171450" indent="-171450">
                <a:lnSpc>
                  <a:spcPts val="1742"/>
                </a:lnSpc>
                <a:buFont typeface="Arial" panose="020B0604020202020204" pitchFamily="34" charset="0"/>
                <a:buChar char="•"/>
              </a:pPr>
              <a:r>
                <a:rPr lang="ru-RU" sz="11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Шахоткина</a:t>
              </a:r>
              <a:r>
                <a:rPr lang="ru-RU" sz="11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Елена </a:t>
              </a:r>
              <a:r>
                <a:rPr lang="ru-RU" sz="11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Маулитовна</a:t>
              </a:r>
              <a:endParaRPr lang="en-US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187101" y="4017224"/>
            <a:ext cx="2169747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1526"/>
              </a:lnSpc>
              <a:spcBef>
                <a:spcPct val="0"/>
              </a:spcBef>
            </a:pPr>
            <a:r>
              <a:rPr 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</a:t>
            </a:r>
            <a:r>
              <a:rPr lang="ru-RU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больше предметов на картинке и чем они меньше, тем сложнее задание. </a:t>
            </a:r>
            <a:endParaRPr lang="ru-RU" sz="1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ts val="1526"/>
              </a:lnSpc>
              <a:spcBef>
                <a:spcPct val="0"/>
              </a:spcBef>
            </a:pPr>
            <a:r>
              <a:rPr 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Обратите </a:t>
            </a:r>
            <a:r>
              <a:rPr lang="ru-RU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внимание: чем дольше ребенок способен рассматривать картинку, отыскивая заданные предметы, тем выше устойчивость его внимания, а чем быстрее он отыскивает нужные предметы на </a:t>
            </a:r>
            <a:r>
              <a:rPr 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картине, </a:t>
            </a:r>
            <a:r>
              <a:rPr lang="ru-RU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 выше концентрация его внимания. </a:t>
            </a:r>
            <a:endParaRPr lang="ru-RU" sz="109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144058" y="1391527"/>
            <a:ext cx="2124493" cy="561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just">
              <a:lnSpc>
                <a:spcPts val="1526"/>
              </a:lnSpc>
              <a:spcBef>
                <a:spcPct val="0"/>
              </a:spcBef>
            </a:pPr>
            <a:r>
              <a:rPr lang="ru-RU" sz="1100" dirty="0" smtClean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данную игру может играть один ребенок или играть командами. </a:t>
            </a:r>
            <a:endParaRPr lang="ru-RU" sz="110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2691187" y="450719"/>
            <a:ext cx="2230063" cy="3874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ru-RU" sz="1100" b="1" dirty="0" smtClean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Используемые материалы: </a:t>
            </a:r>
            <a:r>
              <a:rPr lang="ru-RU" sz="1100" dirty="0" smtClean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репродукции картин для образца, карточки с элементами предметов  по картине.</a:t>
            </a:r>
          </a:p>
          <a:p>
            <a:pPr lvl="0" algn="just"/>
            <a:endParaRPr lang="ru-RU" sz="1090" dirty="0" smtClean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ru-RU" sz="109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ru-RU" sz="1090" dirty="0" smtClean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ru-RU" sz="109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ru-RU" sz="1090" dirty="0" smtClean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ru-RU" sz="109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ru-RU" sz="1090" dirty="0" smtClean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ru-RU" sz="109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ru-RU" sz="1090" dirty="0" smtClean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ru-RU" sz="109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ru-RU" sz="1090" dirty="0" smtClean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ru-RU" sz="1090" dirty="0" smtClean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100" b="1" dirty="0" smtClean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вариант игры.  </a:t>
            </a:r>
          </a:p>
          <a:p>
            <a:pPr lvl="0" algn="just"/>
            <a:r>
              <a:rPr 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Ребенку предлагается </a:t>
            </a:r>
            <a:r>
              <a:rPr lang="ru-RU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внимательно рассмотреть красочную картинку. </a:t>
            </a:r>
            <a:r>
              <a:rPr 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Затем рассмотреть отдельные элементы </a:t>
            </a:r>
            <a:r>
              <a:rPr lang="ru-RU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найти предмет заданный взрослым</a:t>
            </a:r>
            <a:r>
              <a:rPr 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16">
            <a:extLst>
              <a:ext uri="{FF2B5EF4-FFF2-40B4-BE49-F238E27FC236}">
                <a16:creationId xmlns:a16="http://schemas.microsoft.com/office/drawing/2014/main" id="{D9009DA0-85AE-4395-ADF6-7D963DCD742E}"/>
              </a:ext>
            </a:extLst>
          </p:cNvPr>
          <p:cNvSpPr txBox="1"/>
          <p:nvPr/>
        </p:nvSpPr>
        <p:spPr>
          <a:xfrm>
            <a:off x="3607475" y="4838389"/>
            <a:ext cx="990600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26"/>
              </a:lnSpc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526"/>
              </a:lnSpc>
            </a:pPr>
            <a:endParaRPr lang="en-US" sz="109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28">
            <a:extLst>
              <a:ext uri="{FF2B5EF4-FFF2-40B4-BE49-F238E27FC236}">
                <a16:creationId xmlns:a16="http://schemas.microsoft.com/office/drawing/2014/main" id="{6776CAF0-14F7-4927-9869-ACF846DC8A47}"/>
              </a:ext>
            </a:extLst>
          </p:cNvPr>
          <p:cNvSpPr txBox="1"/>
          <p:nvPr/>
        </p:nvSpPr>
        <p:spPr>
          <a:xfrm>
            <a:off x="235798" y="4889740"/>
            <a:ext cx="21336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ru-RU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закрепление умения детей находить именно тот элемент, который присутствует на картине, развитие внимания, быстроты реакции, концентрации, объема и устойчивости зрительного внимания.</a:t>
            </a:r>
            <a:endParaRPr lang="ru-RU" sz="1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76CCB9F-6A82-4837-AB17-304E8592E81E}"/>
              </a:ext>
            </a:extLst>
          </p:cNvPr>
          <p:cNvSpPr/>
          <p:nvPr/>
        </p:nvSpPr>
        <p:spPr>
          <a:xfrm>
            <a:off x="5445706" y="8776705"/>
            <a:ext cx="1787160" cy="15512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На это место вставьте </a:t>
            </a:r>
            <a:r>
              <a:rPr lang="en-US" dirty="0"/>
              <a:t>QR </a:t>
            </a:r>
            <a:r>
              <a:rPr lang="ru-RU" dirty="0"/>
              <a:t>код (на материал либо на сайт учреждения)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2329" y="1184731"/>
            <a:ext cx="218953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 развивать  эстетическое  восприятие,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учить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анализировать </a:t>
            </a:r>
          </a:p>
          <a:p>
            <a:pPr algn="just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объект изображения, создавать ситуацию успеха, атмосферу радости и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добра.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35250" y="6490981"/>
            <a:ext cx="22860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Второй вариант игры.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Предложить ребёнку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несколько карточек с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простыми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знакомыми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элементами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картин, попросить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рассмотреть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несколько  репродукций.  Предложить ребенку определить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 к какой картине относится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деталь.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11286" t="-267" r="782" b="10612"/>
          <a:stretch/>
        </p:blipFill>
        <p:spPr>
          <a:xfrm>
            <a:off x="216390" y="2698151"/>
            <a:ext cx="2147765" cy="17349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t="12868" r="2819"/>
          <a:stretch/>
        </p:blipFill>
        <p:spPr>
          <a:xfrm rot="16200000">
            <a:off x="435178" y="6332623"/>
            <a:ext cx="1723842" cy="20607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10620" b="6369"/>
          <a:stretch/>
        </p:blipFill>
        <p:spPr>
          <a:xfrm rot="5400000">
            <a:off x="3076970" y="1120389"/>
            <a:ext cx="1336616" cy="18669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l="6674" t="10272" r="10068" b="135"/>
          <a:stretch/>
        </p:blipFill>
        <p:spPr>
          <a:xfrm rot="5400000">
            <a:off x="3087832" y="4238312"/>
            <a:ext cx="1380835" cy="19812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/>
          <a:srcRect l="16493" b="11923"/>
          <a:stretch/>
        </p:blipFill>
        <p:spPr>
          <a:xfrm>
            <a:off x="5220570" y="2066104"/>
            <a:ext cx="2012296" cy="15918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17850" r="11589" b="21040"/>
          <a:stretch/>
        </p:blipFill>
        <p:spPr>
          <a:xfrm>
            <a:off x="5187101" y="6501091"/>
            <a:ext cx="2251983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348</Words>
  <Application>Microsoft Office PowerPoint</Application>
  <PresentationFormat>Произвольный</PresentationFormat>
  <Paragraphs>42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7" baseType="lpstr">
      <vt:lpstr>Arial</vt:lpstr>
      <vt:lpstr>Times New Roman</vt:lpstr>
      <vt:lpstr>Calibri</vt:lpstr>
      <vt:lpstr>Andale Sans UI</vt:lpstr>
      <vt:lpstr>Office Theme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ГПСП замов_ Всегда под рукой</dc:title>
  <dc:creator>Наталья</dc:creator>
  <cp:lastModifiedBy>Пользователь Windows</cp:lastModifiedBy>
  <cp:revision>28</cp:revision>
  <dcterms:created xsi:type="dcterms:W3CDTF">2006-08-16T00:00:00Z</dcterms:created>
  <dcterms:modified xsi:type="dcterms:W3CDTF">2024-09-30T12:08:31Z</dcterms:modified>
  <dc:identifier>DAFBocwV3JE</dc:identifier>
</cp:coreProperties>
</file>